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9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2" r:id="rId12"/>
    <p:sldId id="265" r:id="rId13"/>
    <p:sldId id="266" r:id="rId14"/>
    <p:sldId id="267" r:id="rId15"/>
    <p:sldId id="268" r:id="rId16"/>
    <p:sldId id="270" r:id="rId17"/>
    <p:sldId id="274" r:id="rId18"/>
    <p:sldId id="271" r:id="rId19"/>
    <p:sldId id="272" r:id="rId20"/>
    <p:sldId id="273" r:id="rId21"/>
    <p:sldId id="276" r:id="rId22"/>
    <p:sldId id="277" r:id="rId23"/>
    <p:sldId id="278" r:id="rId24"/>
    <p:sldId id="279" r:id="rId25"/>
    <p:sldId id="280" r:id="rId26"/>
    <p:sldId id="281" r:id="rId27"/>
    <p:sldId id="26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47798F-56C9-4081-85D5-CD3D06627831}" v="584" dt="2021-10-27T17:37:44.7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0465" autoAdjust="0"/>
  </p:normalViewPr>
  <p:slideViewPr>
    <p:cSldViewPr snapToGrid="0">
      <p:cViewPr varScale="1">
        <p:scale>
          <a:sx n="93" d="100"/>
          <a:sy n="93" d="100"/>
        </p:scale>
        <p:origin x="12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F48B1A-6E4D-423D-95FA-4B6F5103847D}" type="datetimeFigureOut">
              <a:rPr lang="en-IN" smtClean="0"/>
              <a:t>28-10-2021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5FCA6-2ECE-4E65-BBFB-B1A3C138F0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7172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977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1983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3034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3647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8006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293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27052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9418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3223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524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3815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097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   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5040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1254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8729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6334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A5FCA6-2ECE-4E65-BBFB-B1A3C138F0F9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2449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10/28/2021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795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46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02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10/28/2021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06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10/28/2021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19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10/28/2021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67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10/28/2021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336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10/28/2021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8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10/28/2021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9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10/28/2021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61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10/28/2021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6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873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4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9F2144-48B7-4730-955E-365ECED3A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65FF50-D2F9-4A4F-86ED-F101E172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901E5B-4F94-4459-98D2-1A26CE7E2A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513189"/>
            <a:ext cx="5797883" cy="2667000"/>
          </a:xfrm>
        </p:spPr>
        <p:txBody>
          <a:bodyPr anchor="b">
            <a:normAutofit/>
          </a:bodyPr>
          <a:lstStyle/>
          <a:p>
            <a:pPr algn="l"/>
            <a:r>
              <a:rPr lang="en-US" sz="4100">
                <a:solidFill>
                  <a:schemeClr val="tx2"/>
                </a:solidFill>
              </a:rPr>
              <a:t>COL874: Advanced Compiler Techniques</a:t>
            </a:r>
            <a:br>
              <a:rPr lang="en-US" sz="4100">
                <a:solidFill>
                  <a:schemeClr val="tx2"/>
                </a:solidFill>
              </a:rPr>
            </a:br>
            <a:br>
              <a:rPr lang="en-US" sz="4100">
                <a:solidFill>
                  <a:schemeClr val="tx2"/>
                </a:solidFill>
              </a:rPr>
            </a:br>
            <a:r>
              <a:rPr lang="en-US" sz="4100">
                <a:solidFill>
                  <a:schemeClr val="tx2"/>
                </a:solidFill>
              </a:rPr>
              <a:t>Modules 176-180</a:t>
            </a:r>
            <a:endParaRPr lang="en-IN" sz="410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02B94A-4307-4BB5-82A8-8FA51752E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408788"/>
            <a:ext cx="5797882" cy="1785690"/>
          </a:xfrm>
        </p:spPr>
        <p:txBody>
          <a:bodyPr anchor="t">
            <a:normAutofit/>
          </a:bodyPr>
          <a:lstStyle/>
          <a:p>
            <a:pPr algn="l"/>
            <a:r>
              <a:rPr lang="en-US" sz="2200" dirty="0">
                <a:solidFill>
                  <a:schemeClr val="tx2"/>
                </a:solidFill>
              </a:rPr>
              <a:t>Sanyam Ahuja</a:t>
            </a:r>
            <a:endParaRPr lang="en-IN" sz="2200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902038-6942-469D-BFCE-9845101D5E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18" r="31185" b="-1"/>
          <a:stretch/>
        </p:blipFill>
        <p:spPr>
          <a:xfrm>
            <a:off x="7162800" y="10"/>
            <a:ext cx="5029200" cy="569380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D834C7-8223-43DA-AA30-E15A1BC7B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3812"/>
            <a:ext cx="12192000" cy="116418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2DE6C5-8EB8-4E41-B0FF-93563AA4C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61" y="5693811"/>
            <a:ext cx="12191999" cy="1164188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88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811E7FB-52E3-41D6-BB0B-4247A0007B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25" r="5113"/>
          <a:stretch/>
        </p:blipFill>
        <p:spPr>
          <a:xfrm>
            <a:off x="0" y="0"/>
            <a:ext cx="109317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92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3F44C1-2C42-446D-9EC5-7E145384BA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41" r="5027"/>
          <a:stretch/>
        </p:blipFill>
        <p:spPr>
          <a:xfrm>
            <a:off x="0" y="0"/>
            <a:ext cx="1095225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8C76AE-12A0-495A-940C-7678A1D0261B}"/>
              </a:ext>
            </a:extLst>
          </p:cNvPr>
          <p:cNvSpPr txBox="1"/>
          <p:nvPr/>
        </p:nvSpPr>
        <p:spPr>
          <a:xfrm>
            <a:off x="184935" y="6277510"/>
            <a:ext cx="90309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</a:rPr>
              <a:t>Induction on the number of program steps. Also called inductive invariants</a:t>
            </a:r>
            <a:endParaRPr lang="en-IN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462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365093-57F9-4639-B412-964F0EA3DF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72" r="4943"/>
          <a:stretch/>
        </p:blipFill>
        <p:spPr>
          <a:xfrm>
            <a:off x="0" y="0"/>
            <a:ext cx="109830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980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D4A000-A6B7-43B3-A912-4E21062881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41" r="4943"/>
          <a:stretch/>
        </p:blipFill>
        <p:spPr>
          <a:xfrm>
            <a:off x="0" y="0"/>
            <a:ext cx="10962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959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3515C42-77D7-44E4-BBF7-99D1062F9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19C091-B319-417F-B4C0-79D4DA345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4909"/>
            <a:ext cx="68580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chemeClr val="tx2"/>
                </a:solidFill>
              </a:rPr>
              <a:t>Module 178 : Verification Conditions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92BFCFE-FD78-4EDF-BEFE-CC444DC5F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3648" y="0"/>
            <a:ext cx="3578352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72B5A9-5531-4FA5-8C90-295EFED8B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630708" y="22493"/>
            <a:ext cx="3561292" cy="6830508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085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EB1782-D5E7-4483-B541-935FA36A56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40" r="5281"/>
          <a:stretch/>
        </p:blipFill>
        <p:spPr>
          <a:xfrm>
            <a:off x="-3048" y="0"/>
            <a:ext cx="10921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88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D490D-294D-4B16-9042-29014BF9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4"/>
            <a:ext cx="8763000" cy="10797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Verification Conditions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D67753A-B0B1-4195-8854-7B978473F89E}"/>
              </a:ext>
            </a:extLst>
          </p:cNvPr>
          <p:cNvGrpSpPr/>
          <p:nvPr/>
        </p:nvGrpSpPr>
        <p:grpSpPr>
          <a:xfrm>
            <a:off x="838201" y="1722872"/>
            <a:ext cx="6456451" cy="1200329"/>
            <a:chOff x="1263722" y="2381905"/>
            <a:chExt cx="6456451" cy="120032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075EAC1-E17B-4EA7-BD05-961125C76DE7}"/>
                </a:ext>
              </a:extLst>
            </p:cNvPr>
            <p:cNvSpPr txBox="1"/>
            <p:nvPr/>
          </p:nvSpPr>
          <p:spPr>
            <a:xfrm>
              <a:off x="4941871" y="2381905"/>
              <a:ext cx="27783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{x&gt;=0, y&gt;0}</a:t>
              </a:r>
              <a:b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q=0; r=x;</a:t>
              </a:r>
            </a:p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if(r&gt;=y)</a:t>
              </a:r>
            </a:p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{x=</a:t>
              </a:r>
              <a:r>
                <a:rPr lang="en-US" dirty="0" err="1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qy+r</a:t>
              </a:r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, r&gt;=y}</a:t>
              </a:r>
              <a:endPara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22AFD61-5A08-4F60-945B-8F48AE386EAC}"/>
                </a:ext>
              </a:extLst>
            </p:cNvPr>
            <p:cNvSpPr txBox="1"/>
            <p:nvPr/>
          </p:nvSpPr>
          <p:spPr>
            <a:xfrm>
              <a:off x="1263722" y="2381905"/>
              <a:ext cx="3243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Verification Condition 1(</a:t>
              </a:r>
              <a:r>
                <a:rPr lang="en-US" dirty="0">
                  <a:solidFill>
                    <a:srgbClr val="996633"/>
                  </a:solidFill>
                </a:rPr>
                <a:t>VC1</a:t>
              </a:r>
              <a:r>
                <a:rPr lang="en-US" dirty="0"/>
                <a:t>)</a:t>
              </a:r>
              <a:endParaRPr lang="en-IN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A16037-1E30-4A6E-A37E-ACBBFF840DAC}"/>
              </a:ext>
            </a:extLst>
          </p:cNvPr>
          <p:cNvGrpSpPr/>
          <p:nvPr/>
        </p:nvGrpSpPr>
        <p:grpSpPr>
          <a:xfrm>
            <a:off x="838201" y="3247702"/>
            <a:ext cx="6456451" cy="1200329"/>
            <a:chOff x="1263722" y="2381905"/>
            <a:chExt cx="6456451" cy="120032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EB28861-63C1-4AB1-A335-8765397000B7}"/>
                </a:ext>
              </a:extLst>
            </p:cNvPr>
            <p:cNvSpPr txBox="1"/>
            <p:nvPr/>
          </p:nvSpPr>
          <p:spPr>
            <a:xfrm>
              <a:off x="4941871" y="2381905"/>
              <a:ext cx="27783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{x=</a:t>
              </a:r>
              <a:r>
                <a:rPr lang="en-US" dirty="0" err="1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qy+r</a:t>
              </a:r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, r&gt;=y}</a:t>
              </a:r>
              <a:b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r’=r-y; q’=q+1;</a:t>
              </a:r>
            </a:p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if(r’&gt;=y)</a:t>
              </a:r>
            </a:p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{x=</a:t>
              </a:r>
              <a:r>
                <a:rPr lang="en-US" dirty="0" err="1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q’y+r</a:t>
              </a:r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’, r’&gt;=y}</a:t>
              </a:r>
              <a:endPara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B9D6A8C-F89E-415D-BF06-A185C0BA389B}"/>
                </a:ext>
              </a:extLst>
            </p:cNvPr>
            <p:cNvSpPr txBox="1"/>
            <p:nvPr/>
          </p:nvSpPr>
          <p:spPr>
            <a:xfrm>
              <a:off x="1263722" y="2381905"/>
              <a:ext cx="3243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Verification Condition 2(</a:t>
              </a:r>
              <a:r>
                <a:rPr lang="en-US" dirty="0">
                  <a:solidFill>
                    <a:srgbClr val="996633"/>
                  </a:solidFill>
                </a:rPr>
                <a:t>VC2</a:t>
              </a:r>
              <a:r>
                <a:rPr lang="en-US" dirty="0"/>
                <a:t>)</a:t>
              </a:r>
              <a:endParaRPr lang="en-IN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984508-537E-441B-95E2-3412B9A5731D}"/>
              </a:ext>
            </a:extLst>
          </p:cNvPr>
          <p:cNvGrpSpPr/>
          <p:nvPr/>
        </p:nvGrpSpPr>
        <p:grpSpPr>
          <a:xfrm>
            <a:off x="838201" y="5003364"/>
            <a:ext cx="6456451" cy="1200329"/>
            <a:chOff x="1263722" y="2381905"/>
            <a:chExt cx="6456451" cy="120032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F71B7CE-CFAB-471F-A6CF-3D7D0CD03792}"/>
                </a:ext>
              </a:extLst>
            </p:cNvPr>
            <p:cNvSpPr txBox="1"/>
            <p:nvPr/>
          </p:nvSpPr>
          <p:spPr>
            <a:xfrm>
              <a:off x="4941871" y="2381905"/>
              <a:ext cx="27783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{x=</a:t>
              </a:r>
              <a:r>
                <a:rPr lang="en-US" dirty="0" err="1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qy+r</a:t>
              </a:r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, r&gt;=y}</a:t>
              </a:r>
              <a:b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r’=r-y; q’=q+1;</a:t>
              </a:r>
            </a:p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if not(r’&gt;=y)</a:t>
              </a:r>
            </a:p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{x=</a:t>
              </a:r>
              <a:r>
                <a:rPr lang="en-US" dirty="0" err="1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q’y+r</a:t>
              </a:r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’, r’&lt;y}</a:t>
              </a:r>
              <a:endPara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311F86A-CC74-4D52-8678-4CCEFCEFE93A}"/>
                </a:ext>
              </a:extLst>
            </p:cNvPr>
            <p:cNvSpPr txBox="1"/>
            <p:nvPr/>
          </p:nvSpPr>
          <p:spPr>
            <a:xfrm>
              <a:off x="1263722" y="2381905"/>
              <a:ext cx="3243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Verification Condition 3(</a:t>
              </a:r>
              <a:r>
                <a:rPr lang="en-US" dirty="0">
                  <a:solidFill>
                    <a:srgbClr val="996633"/>
                  </a:solidFill>
                </a:rPr>
                <a:t>VC3</a:t>
              </a:r>
              <a:r>
                <a:rPr lang="en-US" dirty="0"/>
                <a:t>)</a:t>
              </a:r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87564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D490D-294D-4B16-9042-29014BF9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4"/>
            <a:ext cx="8763000" cy="10797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Verification Conditions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EB4EBC5-D662-4B35-919B-28147C4EDC0D}"/>
              </a:ext>
            </a:extLst>
          </p:cNvPr>
          <p:cNvGrpSpPr/>
          <p:nvPr/>
        </p:nvGrpSpPr>
        <p:grpSpPr>
          <a:xfrm>
            <a:off x="693706" y="2413337"/>
            <a:ext cx="5078079" cy="2031325"/>
            <a:chOff x="693706" y="2413337"/>
            <a:chExt cx="5078079" cy="203132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075EAC1-E17B-4EA7-BD05-961125C76DE7}"/>
                </a:ext>
              </a:extLst>
            </p:cNvPr>
            <p:cNvSpPr txBox="1"/>
            <p:nvPr/>
          </p:nvSpPr>
          <p:spPr>
            <a:xfrm>
              <a:off x="2558920" y="2413337"/>
              <a:ext cx="3212865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{x&gt;=0, y&gt;0}</a:t>
              </a:r>
              <a:b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q=0;</a:t>
              </a:r>
            </a:p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r=x;</a:t>
              </a:r>
            </a:p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while(r&gt;=y)</a:t>
              </a:r>
            </a:p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    r=r-y;</a:t>
              </a:r>
            </a:p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    q=q+1;</a:t>
              </a:r>
            </a:p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{x=</a:t>
              </a:r>
              <a:r>
                <a:rPr lang="en-US" dirty="0" err="1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qy+r</a:t>
              </a:r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lang="en-US" dirty="0" err="1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q,r</a:t>
              </a:r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&gt;=0, r&lt;y}</a:t>
              </a:r>
              <a:endPara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60117D1-14AC-47A2-8831-359A5EBA15C1}"/>
                </a:ext>
              </a:extLst>
            </p:cNvPr>
            <p:cNvSpPr txBox="1"/>
            <p:nvPr/>
          </p:nvSpPr>
          <p:spPr>
            <a:xfrm>
              <a:off x="693706" y="2413337"/>
              <a:ext cx="1720721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Precondition:</a:t>
              </a:r>
            </a:p>
            <a:p>
              <a:endParaRPr lang="en-US" dirty="0"/>
            </a:p>
            <a:p>
              <a:endParaRPr lang="en-IN" dirty="0"/>
            </a:p>
            <a:p>
              <a:r>
                <a:rPr lang="en-IN" dirty="0">
                  <a:solidFill>
                    <a:srgbClr val="7030A0"/>
                  </a:solidFill>
                </a:rPr>
                <a:t>C:</a:t>
              </a:r>
            </a:p>
            <a:p>
              <a:endParaRPr lang="en-IN" dirty="0"/>
            </a:p>
            <a:p>
              <a:endParaRPr lang="en-IN" dirty="0"/>
            </a:p>
            <a:p>
              <a:r>
                <a:rPr lang="en-IN" dirty="0">
                  <a:solidFill>
                    <a:srgbClr val="C00000"/>
                  </a:solidFill>
                </a:rPr>
                <a:t>Postcondition: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EB09F77-A126-4B65-9BA5-EF95A6E2795A}"/>
              </a:ext>
            </a:extLst>
          </p:cNvPr>
          <p:cNvGrpSpPr/>
          <p:nvPr/>
        </p:nvGrpSpPr>
        <p:grpSpPr>
          <a:xfrm>
            <a:off x="6356432" y="2413337"/>
            <a:ext cx="3309915" cy="2297109"/>
            <a:chOff x="6356432" y="2413337"/>
            <a:chExt cx="3309915" cy="229710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AA37AA-973E-4470-9AA4-9BD88EA0CCDC}"/>
                </a:ext>
              </a:extLst>
            </p:cNvPr>
            <p:cNvSpPr txBox="1"/>
            <p:nvPr/>
          </p:nvSpPr>
          <p:spPr>
            <a:xfrm>
              <a:off x="6885285" y="2413337"/>
              <a:ext cx="20496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996633"/>
                  </a:solidFill>
                </a:rPr>
                <a:t>VC1</a:t>
              </a:r>
              <a:r>
                <a:rPr lang="en-US" dirty="0"/>
                <a:t> ^ </a:t>
              </a:r>
              <a:r>
                <a:rPr lang="en-US" dirty="0">
                  <a:solidFill>
                    <a:srgbClr val="996633"/>
                  </a:solidFill>
                </a:rPr>
                <a:t>VC2</a:t>
              </a:r>
              <a:r>
                <a:rPr lang="en-US" dirty="0"/>
                <a:t> ^ </a:t>
              </a:r>
              <a:r>
                <a:rPr lang="en-US" dirty="0">
                  <a:solidFill>
                    <a:srgbClr val="996633"/>
                  </a:solidFill>
                </a:rPr>
                <a:t>VC3</a:t>
              </a:r>
              <a:endParaRPr lang="en-IN" dirty="0">
                <a:solidFill>
                  <a:srgbClr val="996633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5C91DDC-9E41-4478-AC68-C159CE694950}"/>
                </a:ext>
              </a:extLst>
            </p:cNvPr>
            <p:cNvSpPr txBox="1"/>
            <p:nvPr/>
          </p:nvSpPr>
          <p:spPr>
            <a:xfrm>
              <a:off x="6356432" y="3787116"/>
              <a:ext cx="330991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{x&gt;=0, y&gt;0}</a:t>
              </a:r>
            </a:p>
            <a:p>
              <a:pPr algn="ctr"/>
              <a:r>
                <a:rPr lang="en-US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</a:p>
            <a:p>
              <a:pPr algn="ctr"/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{x=</a:t>
              </a:r>
              <a:r>
                <a:rPr lang="en-US" dirty="0" err="1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qy+r</a:t>
              </a:r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, r&lt;y, </a:t>
              </a:r>
              <a:r>
                <a:rPr lang="en-US" dirty="0" err="1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q,r</a:t>
              </a:r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&gt;=0}</a:t>
              </a:r>
              <a:endPara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D93BB77-06DE-4356-B2A9-054C4A1EA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2650" y="2748891"/>
              <a:ext cx="228600" cy="10382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540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D490D-294D-4B16-9042-29014BF9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14"/>
            <a:ext cx="8963345" cy="107974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Assignment Verification Condition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EB4EBC5-D662-4B35-919B-28147C4EDC0D}"/>
              </a:ext>
            </a:extLst>
          </p:cNvPr>
          <p:cNvGrpSpPr/>
          <p:nvPr/>
        </p:nvGrpSpPr>
        <p:grpSpPr>
          <a:xfrm>
            <a:off x="693706" y="2413337"/>
            <a:ext cx="5078079" cy="923330"/>
            <a:chOff x="693706" y="2413337"/>
            <a:chExt cx="5078079" cy="92333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075EAC1-E17B-4EA7-BD05-961125C76DE7}"/>
                </a:ext>
              </a:extLst>
            </p:cNvPr>
            <p:cNvSpPr txBox="1"/>
            <p:nvPr/>
          </p:nvSpPr>
          <p:spPr>
            <a:xfrm>
              <a:off x="2558920" y="2413337"/>
              <a:ext cx="321286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{P(X,Y,…)}</a:t>
              </a:r>
              <a:b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X := E(X,Y,…)</a:t>
              </a:r>
            </a:p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{Q(X,Y,…)}</a:t>
              </a:r>
              <a:endPara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60117D1-14AC-47A2-8831-359A5EBA15C1}"/>
                </a:ext>
              </a:extLst>
            </p:cNvPr>
            <p:cNvSpPr txBox="1"/>
            <p:nvPr/>
          </p:nvSpPr>
          <p:spPr>
            <a:xfrm>
              <a:off x="693706" y="2413337"/>
              <a:ext cx="17207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Precondition:</a:t>
              </a:r>
              <a:endParaRPr lang="en-IN" dirty="0"/>
            </a:p>
            <a:p>
              <a:r>
                <a:rPr lang="en-IN" dirty="0">
                  <a:solidFill>
                    <a:srgbClr val="7030A0"/>
                  </a:solidFill>
                </a:rPr>
                <a:t>C:</a:t>
              </a:r>
              <a:endParaRPr lang="en-IN" dirty="0"/>
            </a:p>
            <a:p>
              <a:r>
                <a:rPr lang="en-IN" dirty="0">
                  <a:solidFill>
                    <a:srgbClr val="C00000"/>
                  </a:solidFill>
                </a:rPr>
                <a:t>Postcondition: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D98635D-73F3-4781-8E75-250911ADE787}"/>
              </a:ext>
            </a:extLst>
          </p:cNvPr>
          <p:cNvGrpSpPr/>
          <p:nvPr/>
        </p:nvGrpSpPr>
        <p:grpSpPr>
          <a:xfrm>
            <a:off x="693706" y="3621590"/>
            <a:ext cx="9135005" cy="532903"/>
            <a:chOff x="693706" y="3621590"/>
            <a:chExt cx="9135005" cy="5329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DF9118F9-9D69-492D-B25C-2CEA1C0E9434}"/>
                    </a:ext>
                  </a:extLst>
                </p:cNvPr>
                <p:cNvSpPr txBox="1"/>
                <p:nvPr/>
              </p:nvSpPr>
              <p:spPr>
                <a:xfrm>
                  <a:off x="693706" y="3621590"/>
                  <a:ext cx="7895490" cy="5329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2000" dirty="0"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∀ X,Y,… : (∃X’:P(X’,Y,…) ^ X=E(X’,Y,…)) </a:t>
                  </a:r>
                  <a14:m>
                    <m:oMath xmlns:m="http://schemas.openxmlformats.org/officeDocument/2006/math">
                      <m:groupChr>
                        <m:groupChrPr>
                          <m:chr m:val="⇒"/>
                          <m:vertJc m:val="bot"/>
                          <m:ctrlPr>
                            <a:rPr lang="en-IN" sz="2000" i="1" smtClean="0">
                              <a:latin typeface="Cambria Math" panose="02040503050406030204" pitchFamily="18" charset="0"/>
                              <a:cs typeface="Courier New" panose="02070309020205020404" pitchFamily="49" charset="0"/>
                            </a:rPr>
                          </m:ctrlPr>
                        </m:groupChrPr>
                        <m:e/>
                      </m:groupChr>
                    </m:oMath>
                  </a14:m>
                  <a:r>
                    <a:rPr lang="en-IN" sz="2000" dirty="0"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 Q(X,Y,…) </a:t>
                  </a: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DF9118F9-9D69-492D-B25C-2CEA1C0E94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3706" y="3621590"/>
                  <a:ext cx="7895490" cy="532903"/>
                </a:xfrm>
                <a:prstGeom prst="rect">
                  <a:avLst/>
                </a:prstGeom>
                <a:blipFill>
                  <a:blip r:embed="rId4"/>
                  <a:stretch>
                    <a:fillRect l="-849" r="-2471" b="-20455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5D0A3BA-86DD-425A-BED7-907AD86D30F5}"/>
                </a:ext>
              </a:extLst>
            </p:cNvPr>
            <p:cNvSpPr txBox="1"/>
            <p:nvPr/>
          </p:nvSpPr>
          <p:spPr>
            <a:xfrm>
              <a:off x="8836132" y="3754383"/>
              <a:ext cx="9925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(Floyd)</a:t>
              </a:r>
              <a:endParaRPr lang="en-IN" sz="2000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0D50AA5-5C9B-4FCB-B138-74315EB4B5C1}"/>
              </a:ext>
            </a:extLst>
          </p:cNvPr>
          <p:cNvGrpSpPr/>
          <p:nvPr/>
        </p:nvGrpSpPr>
        <p:grpSpPr>
          <a:xfrm>
            <a:off x="693706" y="4349343"/>
            <a:ext cx="9192906" cy="532903"/>
            <a:chOff x="693706" y="3621590"/>
            <a:chExt cx="9192906" cy="5329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E7082DD2-7991-430F-82DE-773B8093BEBA}"/>
                    </a:ext>
                  </a:extLst>
                </p:cNvPr>
                <p:cNvSpPr txBox="1"/>
                <p:nvPr/>
              </p:nvSpPr>
              <p:spPr>
                <a:xfrm>
                  <a:off x="693706" y="3621590"/>
                  <a:ext cx="7895490" cy="5329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2000" dirty="0"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∀ X,Y,… : P(X,Y,…) </a:t>
                  </a:r>
                  <a14:m>
                    <m:oMath xmlns:m="http://schemas.openxmlformats.org/officeDocument/2006/math">
                      <m:groupChr>
                        <m:groupChrPr>
                          <m:chr m:val="⇒"/>
                          <m:vertJc m:val="bot"/>
                          <m:ctrlPr>
                            <a:rPr lang="en-IN" sz="2000" i="1" smtClean="0">
                              <a:latin typeface="Cambria Math" panose="02040503050406030204" pitchFamily="18" charset="0"/>
                              <a:cs typeface="Courier New" panose="02070309020205020404" pitchFamily="49" charset="0"/>
                            </a:rPr>
                          </m:ctrlPr>
                        </m:groupChrPr>
                        <m:e/>
                      </m:groupChr>
                    </m:oMath>
                  </a14:m>
                  <a:r>
                    <a:rPr lang="en-IN" sz="2000" dirty="0"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 Q(X,Y,…)[X:=E]</a:t>
                  </a: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E7082DD2-7991-430F-82DE-773B8093BE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3706" y="3621590"/>
                  <a:ext cx="7895490" cy="532903"/>
                </a:xfrm>
                <a:prstGeom prst="rect">
                  <a:avLst/>
                </a:prstGeom>
                <a:blipFill>
                  <a:blip r:embed="rId5"/>
                  <a:stretch>
                    <a:fillRect l="-849" b="-20455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4DE6F32-021E-4155-B8E4-88693B0FF6B6}"/>
                </a:ext>
              </a:extLst>
            </p:cNvPr>
            <p:cNvSpPr txBox="1"/>
            <p:nvPr/>
          </p:nvSpPr>
          <p:spPr>
            <a:xfrm>
              <a:off x="8836132" y="3754383"/>
              <a:ext cx="105048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(Hoare)</a:t>
              </a:r>
              <a:endParaRPr lang="en-IN" sz="2000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D6ACF2F-66A4-4A97-A287-2F99494EA678}"/>
              </a:ext>
            </a:extLst>
          </p:cNvPr>
          <p:cNvSpPr txBox="1"/>
          <p:nvPr/>
        </p:nvSpPr>
        <p:spPr>
          <a:xfrm>
            <a:off x="693706" y="5316125"/>
            <a:ext cx="5774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B[x:=A] </a:t>
            </a:r>
            <a:r>
              <a:rPr lang="en-US" dirty="0">
                <a:cs typeface="Courier New" panose="02070309020205020404" pitchFamily="49" charset="0"/>
              </a:rPr>
              <a:t>represents substitution of A for x in B</a:t>
            </a:r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35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D490D-294D-4B16-9042-29014BF9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14"/>
            <a:ext cx="8963345" cy="10797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Assignment VC Example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EB4EBC5-D662-4B35-919B-28147C4EDC0D}"/>
              </a:ext>
            </a:extLst>
          </p:cNvPr>
          <p:cNvGrpSpPr/>
          <p:nvPr/>
        </p:nvGrpSpPr>
        <p:grpSpPr>
          <a:xfrm>
            <a:off x="693706" y="2413337"/>
            <a:ext cx="5078079" cy="923330"/>
            <a:chOff x="693706" y="2413337"/>
            <a:chExt cx="5078079" cy="92333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075EAC1-E17B-4EA7-BD05-961125C76DE7}"/>
                </a:ext>
              </a:extLst>
            </p:cNvPr>
            <p:cNvSpPr txBox="1"/>
            <p:nvPr/>
          </p:nvSpPr>
          <p:spPr>
            <a:xfrm>
              <a:off x="2558920" y="2413337"/>
              <a:ext cx="321286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{X&gt;=0}</a:t>
              </a:r>
              <a:b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</a:br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X := X+1</a:t>
              </a:r>
            </a:p>
            <a:p>
              <a:r>
                <a:rPr lang="en-US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{X&gt;0}</a:t>
              </a:r>
              <a:endPara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60117D1-14AC-47A2-8831-359A5EBA15C1}"/>
                </a:ext>
              </a:extLst>
            </p:cNvPr>
            <p:cNvSpPr txBox="1"/>
            <p:nvPr/>
          </p:nvSpPr>
          <p:spPr>
            <a:xfrm>
              <a:off x="693706" y="2413337"/>
              <a:ext cx="17207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Precondition:</a:t>
              </a:r>
              <a:endParaRPr lang="en-IN" dirty="0"/>
            </a:p>
            <a:p>
              <a:r>
                <a:rPr lang="en-IN" dirty="0">
                  <a:solidFill>
                    <a:srgbClr val="7030A0"/>
                  </a:solidFill>
                </a:rPr>
                <a:t>C:</a:t>
              </a:r>
              <a:endParaRPr lang="en-IN" dirty="0"/>
            </a:p>
            <a:p>
              <a:r>
                <a:rPr lang="en-IN" dirty="0">
                  <a:solidFill>
                    <a:srgbClr val="C00000"/>
                  </a:solidFill>
                </a:rPr>
                <a:t>Postcondition:</a:t>
              </a:r>
              <a:endParaRPr lang="en-US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D98635D-73F3-4781-8E75-250911ADE787}"/>
              </a:ext>
            </a:extLst>
          </p:cNvPr>
          <p:cNvGrpSpPr/>
          <p:nvPr/>
        </p:nvGrpSpPr>
        <p:grpSpPr>
          <a:xfrm>
            <a:off x="693706" y="3621590"/>
            <a:ext cx="9135005" cy="532903"/>
            <a:chOff x="693706" y="3621590"/>
            <a:chExt cx="9135005" cy="5329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DF9118F9-9D69-492D-B25C-2CEA1C0E9434}"/>
                    </a:ext>
                  </a:extLst>
                </p:cNvPr>
                <p:cNvSpPr txBox="1"/>
                <p:nvPr/>
              </p:nvSpPr>
              <p:spPr>
                <a:xfrm>
                  <a:off x="693706" y="3621590"/>
                  <a:ext cx="7895490" cy="5329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2000" dirty="0"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∀ X : (∃X’:X’&gt;=0 ^ X=X’+1) </a:t>
                  </a:r>
                  <a14:m>
                    <m:oMath xmlns:m="http://schemas.openxmlformats.org/officeDocument/2006/math">
                      <m:groupChr>
                        <m:groupChrPr>
                          <m:chr m:val="⇒"/>
                          <m:vertJc m:val="bot"/>
                          <m:ctrlPr>
                            <a:rPr lang="en-IN" sz="2000" i="1" smtClean="0">
                              <a:latin typeface="Cambria Math" panose="02040503050406030204" pitchFamily="18" charset="0"/>
                              <a:cs typeface="Courier New" panose="02070309020205020404" pitchFamily="49" charset="0"/>
                            </a:rPr>
                          </m:ctrlPr>
                        </m:groupChrPr>
                        <m:e/>
                      </m:groupChr>
                    </m:oMath>
                  </a14:m>
                  <a:r>
                    <a:rPr lang="en-IN" sz="2000" dirty="0"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 X&gt;0 </a:t>
                  </a: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DF9118F9-9D69-492D-B25C-2CEA1C0E94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3706" y="3621590"/>
                  <a:ext cx="7895490" cy="532903"/>
                </a:xfrm>
                <a:prstGeom prst="rect">
                  <a:avLst/>
                </a:prstGeom>
                <a:blipFill>
                  <a:blip r:embed="rId4"/>
                  <a:stretch>
                    <a:fillRect l="-849" b="-20455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5D0A3BA-86DD-425A-BED7-907AD86D30F5}"/>
                </a:ext>
              </a:extLst>
            </p:cNvPr>
            <p:cNvSpPr txBox="1"/>
            <p:nvPr/>
          </p:nvSpPr>
          <p:spPr>
            <a:xfrm>
              <a:off x="8836132" y="3754383"/>
              <a:ext cx="9925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(Floyd)</a:t>
              </a:r>
              <a:endParaRPr lang="en-IN" sz="2000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0D50AA5-5C9B-4FCB-B138-74315EB4B5C1}"/>
              </a:ext>
            </a:extLst>
          </p:cNvPr>
          <p:cNvGrpSpPr/>
          <p:nvPr/>
        </p:nvGrpSpPr>
        <p:grpSpPr>
          <a:xfrm>
            <a:off x="693706" y="4349343"/>
            <a:ext cx="9192906" cy="532903"/>
            <a:chOff x="693706" y="3621590"/>
            <a:chExt cx="9192906" cy="5329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E7082DD2-7991-430F-82DE-773B8093BEBA}"/>
                    </a:ext>
                  </a:extLst>
                </p:cNvPr>
                <p:cNvSpPr txBox="1"/>
                <p:nvPr/>
              </p:nvSpPr>
              <p:spPr>
                <a:xfrm>
                  <a:off x="693706" y="3621590"/>
                  <a:ext cx="7895490" cy="5329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2000" dirty="0"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∀ X : X&gt;=0 </a:t>
                  </a:r>
                  <a14:m>
                    <m:oMath xmlns:m="http://schemas.openxmlformats.org/officeDocument/2006/math">
                      <m:groupChr>
                        <m:groupChrPr>
                          <m:chr m:val="⇒"/>
                          <m:vertJc m:val="bot"/>
                          <m:ctrlPr>
                            <a:rPr lang="en-IN" sz="2000" i="1" smtClean="0">
                              <a:latin typeface="Cambria Math" panose="02040503050406030204" pitchFamily="18" charset="0"/>
                              <a:cs typeface="Courier New" panose="02070309020205020404" pitchFamily="49" charset="0"/>
                            </a:rPr>
                          </m:ctrlPr>
                        </m:groupChrPr>
                        <m:e/>
                      </m:groupChr>
                    </m:oMath>
                  </a14:m>
                  <a:r>
                    <a:rPr lang="en-IN" sz="2000" dirty="0"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 X+1&gt;0</a:t>
                  </a:r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E7082DD2-7991-430F-82DE-773B8093BEB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3706" y="3621590"/>
                  <a:ext cx="7895490" cy="532903"/>
                </a:xfrm>
                <a:prstGeom prst="rect">
                  <a:avLst/>
                </a:prstGeom>
                <a:blipFill>
                  <a:blip r:embed="rId5"/>
                  <a:stretch>
                    <a:fillRect l="-849" b="-20455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4DE6F32-021E-4155-B8E4-88693B0FF6B6}"/>
                </a:ext>
              </a:extLst>
            </p:cNvPr>
            <p:cNvSpPr txBox="1"/>
            <p:nvPr/>
          </p:nvSpPr>
          <p:spPr>
            <a:xfrm>
              <a:off x="8836132" y="3754383"/>
              <a:ext cx="105048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(Hoare)</a:t>
              </a:r>
              <a:endParaRPr lang="en-IN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78322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1F3510-9907-42C7-9428-9FA1BF387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8763000" cy="166457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Recap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0F688-92EC-415A-9C68-8D9DCB62E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797" y="2384474"/>
            <a:ext cx="8762436" cy="372861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Defined process level metrics for quality of program</a:t>
            </a:r>
          </a:p>
          <a:p>
            <a:r>
              <a:rPr lang="en-US" sz="1800" dirty="0">
                <a:solidFill>
                  <a:schemeClr val="tx2"/>
                </a:solidFill>
              </a:rPr>
              <a:t>Critical applications require more stringent conditions</a:t>
            </a:r>
          </a:p>
          <a:p>
            <a:r>
              <a:rPr lang="en-US" sz="1800" dirty="0">
                <a:solidFill>
                  <a:schemeClr val="tx2"/>
                </a:solidFill>
              </a:rPr>
              <a:t>Ariane V launcher’s failure - estimated cost of overflow</a:t>
            </a:r>
          </a:p>
          <a:p>
            <a:pPr lvl="1"/>
            <a:r>
              <a:rPr lang="en-US" sz="1400" dirty="0">
                <a:solidFill>
                  <a:schemeClr val="tx2"/>
                </a:solidFill>
              </a:rPr>
              <a:t>$500M direct cost</a:t>
            </a:r>
          </a:p>
          <a:p>
            <a:pPr lvl="1"/>
            <a:r>
              <a:rPr lang="en-US" sz="1400" dirty="0">
                <a:solidFill>
                  <a:schemeClr val="tx2"/>
                </a:solidFill>
              </a:rPr>
              <a:t>$2B indirect cost</a:t>
            </a:r>
          </a:p>
          <a:p>
            <a:r>
              <a:rPr lang="en-US" sz="1800" dirty="0">
                <a:solidFill>
                  <a:schemeClr val="tx2"/>
                </a:solidFill>
              </a:rPr>
              <a:t>Most programs come without any warranty of any kind</a:t>
            </a:r>
          </a:p>
          <a:p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01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3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D490D-294D-4B16-9042-29014BF9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Module 179: Conditional Verification Condition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58A745-C67A-402E-AF2E-C53E7712CE0B}"/>
              </a:ext>
            </a:extLst>
          </p:cNvPr>
          <p:cNvSpPr txBox="1"/>
          <p:nvPr/>
        </p:nvSpPr>
        <p:spPr>
          <a:xfrm>
            <a:off x="6553202" y="750012"/>
            <a:ext cx="221978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{P(X,…)}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 B(X,…) then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fi</a:t>
            </a:r>
          </a:p>
          <a:p>
            <a:r>
              <a: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{Q(X,…)}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7F20EB-8C1E-4AC7-A68F-EF9F504040E7}"/>
              </a:ext>
            </a:extLst>
          </p:cNvPr>
          <p:cNvSpPr txBox="1"/>
          <p:nvPr/>
        </p:nvSpPr>
        <p:spPr>
          <a:xfrm>
            <a:off x="7077186" y="1317455"/>
            <a:ext cx="29486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</a:t>
            </a:r>
            <a:r>
              <a:rPr lang="en-US" baseline="-25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(X,…)}</a:t>
            </a:r>
          </a:p>
          <a:p>
            <a:endParaRPr lang="en-US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</a:t>
            </a:r>
            <a:r>
              <a:rPr lang="en-US" baseline="-25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(X,…)}</a:t>
            </a:r>
          </a:p>
          <a:p>
            <a:endParaRPr lang="en-US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</a:t>
            </a:r>
            <a:r>
              <a:rPr lang="en-US" baseline="-25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(X,…)}</a:t>
            </a:r>
          </a:p>
          <a:p>
            <a:endParaRPr lang="en-US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</a:t>
            </a:r>
            <a:r>
              <a:rPr lang="en-US" baseline="-25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(X,…)}</a:t>
            </a:r>
            <a:endParaRPr lang="en-IN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1F8529F-1C08-4D40-AEAE-D78D5AD60122}"/>
                  </a:ext>
                </a:extLst>
              </p:cNvPr>
              <p:cNvSpPr txBox="1"/>
              <p:nvPr/>
            </p:nvSpPr>
            <p:spPr>
              <a:xfrm>
                <a:off x="8772988" y="1202746"/>
                <a:ext cx="3873166" cy="765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P(X,…)</a:t>
                </a:r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^</m:t>
                    </m:r>
                  </m:oMath>
                </a14:m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B(X,…)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vertJc m:val="bot"/>
                        <m:ctrlPr>
                          <a:rPr lang="en-US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P</a:t>
                </a:r>
                <a:r>
                  <a:rPr lang="en-US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(X,…)</a:t>
                </a:r>
              </a:p>
              <a:p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</a:t>
                </a:r>
                <a:r>
                  <a:rPr lang="en-US" dirty="0">
                    <a:solidFill>
                      <a:srgbClr val="996633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VC1</a:t>
                </a:r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)</a:t>
                </a: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1F8529F-1C08-4D40-AEAE-D78D5AD60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2988" y="1202746"/>
                <a:ext cx="3873166" cy="765851"/>
              </a:xfrm>
              <a:prstGeom prst="rect">
                <a:avLst/>
              </a:prstGeom>
              <a:blipFill>
                <a:blip r:embed="rId4"/>
                <a:stretch>
                  <a:fillRect l="-1258" b="-1111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867363F-96C4-4C57-9FAB-8B9BC501F493}"/>
                  </a:ext>
                </a:extLst>
              </p:cNvPr>
              <p:cNvSpPr txBox="1"/>
              <p:nvPr/>
            </p:nvSpPr>
            <p:spPr>
              <a:xfrm>
                <a:off x="8772988" y="2293963"/>
                <a:ext cx="3873166" cy="765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P(X,…)</a:t>
                </a:r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^</m:t>
                    </m:r>
                    <m:r>
                      <a:rPr lang="en-US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¬</m:t>
                    </m:r>
                  </m:oMath>
                </a14:m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B(X,…)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vertJc m:val="bot"/>
                        <m:ctrlPr>
                          <a:rPr lang="en-US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P</a:t>
                </a:r>
                <a:r>
                  <a:rPr lang="en-US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3</a:t>
                </a:r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(X,…)</a:t>
                </a:r>
              </a:p>
              <a:p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</a:t>
                </a:r>
                <a:r>
                  <a:rPr lang="en-US" dirty="0">
                    <a:solidFill>
                      <a:srgbClr val="996633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VC3</a:t>
                </a:r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)</a:t>
                </a:r>
              </a:p>
            </p:txBody>
          </p:sp>
        </mc:Choice>
        <mc:Fallback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867363F-96C4-4C57-9FAB-8B9BC501F4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2988" y="2293963"/>
                <a:ext cx="3873166" cy="765851"/>
              </a:xfrm>
              <a:prstGeom prst="rect">
                <a:avLst/>
              </a:prstGeom>
              <a:blipFill>
                <a:blip r:embed="rId5"/>
                <a:stretch>
                  <a:fillRect l="-1258" b="-1111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3555523-F7D0-4FF6-8B00-5E8D3A31ED4F}"/>
                  </a:ext>
                </a:extLst>
              </p:cNvPr>
              <p:cNvSpPr txBox="1"/>
              <p:nvPr/>
            </p:nvSpPr>
            <p:spPr>
              <a:xfrm>
                <a:off x="8772988" y="3380614"/>
                <a:ext cx="3873166" cy="765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P</a:t>
                </a:r>
                <a:r>
                  <a:rPr lang="en-US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2</a:t>
                </a:r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(X,…)</a:t>
                </a:r>
                <a14:m>
                  <m:oMath xmlns:m="http://schemas.openxmlformats.org/officeDocument/2006/math">
                    <m:r>
                      <a:rPr lang="en-US" i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∨</m:t>
                    </m:r>
                  </m:oMath>
                </a14:m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P</a:t>
                </a:r>
                <a:r>
                  <a:rPr lang="en-US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4</a:t>
                </a:r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(X,…)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vertJc m:val="bot"/>
                        <m:ctrlPr>
                          <a:rPr lang="en-US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Q(X,…)</a:t>
                </a:r>
              </a:p>
              <a:p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</a:t>
                </a:r>
                <a:r>
                  <a:rPr lang="en-US" dirty="0">
                    <a:solidFill>
                      <a:srgbClr val="996633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VC5</a:t>
                </a:r>
                <a:r>
                  <a:rPr lang="en-US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)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3555523-F7D0-4FF6-8B00-5E8D3A31ED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72988" y="3380614"/>
                <a:ext cx="3873166" cy="765851"/>
              </a:xfrm>
              <a:prstGeom prst="rect">
                <a:avLst/>
              </a:prstGeom>
              <a:blipFill>
                <a:blip r:embed="rId6"/>
                <a:stretch>
                  <a:fillRect l="-1258" b="-1200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18015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1" grpId="0"/>
      <p:bldP spid="28" grpId="0"/>
      <p:bldP spid="29" grpId="0"/>
      <p:bldP spid="3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D490D-294D-4B16-9042-29014BF9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14"/>
            <a:ext cx="8963345" cy="10797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Conditional VC Example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45D905-2FA7-46C5-A7D4-8DCD260A3921}"/>
              </a:ext>
            </a:extLst>
          </p:cNvPr>
          <p:cNvSpPr txBox="1"/>
          <p:nvPr/>
        </p:nvSpPr>
        <p:spPr>
          <a:xfrm>
            <a:off x="994882" y="2023726"/>
            <a:ext cx="22197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 X&gt;=0 then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skip</a:t>
            </a:r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   X := -X</a:t>
            </a: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7ADAA9-7B20-40F8-AE03-DB2E92C6BC56}"/>
              </a:ext>
            </a:extLst>
          </p:cNvPr>
          <p:cNvSpPr txBox="1"/>
          <p:nvPr/>
        </p:nvSpPr>
        <p:spPr>
          <a:xfrm>
            <a:off x="994882" y="2023726"/>
            <a:ext cx="22197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{X=x</a:t>
            </a:r>
            <a:r>
              <a:rPr lang="en-US" baseline="-250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{X=|x</a:t>
            </a:r>
            <a:r>
              <a:rPr lang="en-IN" baseline="-250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|}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6613D2-7C11-437A-B07F-E89498BDB65B}"/>
                  </a:ext>
                </a:extLst>
              </p:cNvPr>
              <p:cNvSpPr txBox="1"/>
              <p:nvPr/>
            </p:nvSpPr>
            <p:spPr>
              <a:xfrm>
                <a:off x="994882" y="2031968"/>
                <a:ext cx="2219786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IN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 {X=x</a:t>
                </a:r>
                <a:r>
                  <a:rPr lang="en-IN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^</m:t>
                    </m:r>
                  </m:oMath>
                </a14:m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X&gt;=0}</a:t>
                </a:r>
              </a:p>
              <a:p>
                <a:endParaRPr lang="en-IN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 {X=x</a:t>
                </a:r>
                <a:r>
                  <a:rPr lang="en-IN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^</m:t>
                    </m:r>
                  </m:oMath>
                </a14:m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X&gt;=0}</a:t>
                </a:r>
              </a:p>
              <a:p>
                <a:endParaRPr lang="en-IN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 {X=x</a:t>
                </a:r>
                <a:r>
                  <a:rPr lang="en-IN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^</m:t>
                    </m:r>
                  </m:oMath>
                </a14:m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X&lt;0}</a:t>
                </a:r>
              </a:p>
              <a:p>
                <a:endParaRPr lang="en-IN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 {X=-x</a:t>
                </a:r>
                <a:r>
                  <a:rPr lang="en-IN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0</a:t>
                </a:r>
                <a14:m>
                  <m:oMath xmlns:m="http://schemas.openxmlformats.org/officeDocument/2006/math">
                    <m:r>
                      <m:rPr>
                        <m:lit/>
                      </m:rPr>
                      <a:rPr lang="en-US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^</m:t>
                    </m:r>
                  </m:oMath>
                </a14:m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X&gt;0}</a:t>
                </a:r>
              </a:p>
              <a:p>
                <a:endParaRPr lang="en-IN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E6613D2-7C11-437A-B07F-E89498BDB6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4882" y="2031968"/>
                <a:ext cx="2219786" cy="2862322"/>
              </a:xfrm>
              <a:prstGeom prst="rect">
                <a:avLst/>
              </a:prstGeom>
              <a:blipFill>
                <a:blip r:embed="rId4"/>
                <a:stretch>
                  <a:fillRect r="-54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>
            <a:extLst>
              <a:ext uri="{FF2B5EF4-FFF2-40B4-BE49-F238E27FC236}">
                <a16:creationId xmlns:a16="http://schemas.microsoft.com/office/drawing/2014/main" id="{F6C90FA7-98D2-4FD0-8AA4-FE8CE548B260}"/>
              </a:ext>
            </a:extLst>
          </p:cNvPr>
          <p:cNvGrpSpPr/>
          <p:nvPr/>
        </p:nvGrpSpPr>
        <p:grpSpPr>
          <a:xfrm>
            <a:off x="3624094" y="2464474"/>
            <a:ext cx="5750017" cy="488852"/>
            <a:chOff x="3624094" y="2464474"/>
            <a:chExt cx="5750017" cy="4888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EFD74D3-EF3E-43A8-ACBA-19F9F1A04EC0}"/>
                    </a:ext>
                  </a:extLst>
                </p:cNvPr>
                <p:cNvSpPr txBox="1"/>
                <p:nvPr/>
              </p:nvSpPr>
              <p:spPr>
                <a:xfrm>
                  <a:off x="3624094" y="2464474"/>
                  <a:ext cx="4172450" cy="4888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(X=x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)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(X&gt;=0)  </a:t>
                  </a:r>
                  <a14:m>
                    <m:oMath xmlns:m="http://schemas.openxmlformats.org/officeDocument/2006/math">
                      <m:groupChr>
                        <m:groupChrPr>
                          <m:chr m:val="⇒"/>
                          <m:vertJc m:val="bot"/>
                          <m:ctrlPr>
                            <a:rPr lang="en-US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Courier New" panose="02070309020205020404" pitchFamily="49" charset="0"/>
                            </a:rPr>
                          </m:ctrlPr>
                        </m:groupChrPr>
                        <m:e/>
                      </m:groupCh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 (X=x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X&gt;=0)</a:t>
                  </a:r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EFD74D3-EF3E-43A8-ACBA-19F9F1A04EC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24094" y="2464474"/>
                  <a:ext cx="4172450" cy="488852"/>
                </a:xfrm>
                <a:prstGeom prst="rect">
                  <a:avLst/>
                </a:prstGeom>
                <a:blipFill>
                  <a:blip r:embed="rId5"/>
                  <a:stretch>
                    <a:fillRect l="-1316" b="-20000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16B7E12-075D-4B82-8661-CC2FF7C85B39}"/>
                </a:ext>
              </a:extLst>
            </p:cNvPr>
            <p:cNvSpPr txBox="1"/>
            <p:nvPr/>
          </p:nvSpPr>
          <p:spPr>
            <a:xfrm>
              <a:off x="8608773" y="2583994"/>
              <a:ext cx="7653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96633"/>
                  </a:solidFill>
                </a:rPr>
                <a:t>(VC1)</a:t>
              </a:r>
              <a:endParaRPr lang="en-IN" dirty="0">
                <a:solidFill>
                  <a:srgbClr val="996633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30BBF66-0EFB-4090-A028-507D4AF824AA}"/>
              </a:ext>
            </a:extLst>
          </p:cNvPr>
          <p:cNvGrpSpPr/>
          <p:nvPr/>
        </p:nvGrpSpPr>
        <p:grpSpPr>
          <a:xfrm>
            <a:off x="3624094" y="3017953"/>
            <a:ext cx="5750017" cy="488852"/>
            <a:chOff x="3624094" y="3017953"/>
            <a:chExt cx="5750017" cy="4888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53BD4592-12EC-4302-AB20-87FA6B61EBCF}"/>
                    </a:ext>
                  </a:extLst>
                </p:cNvPr>
                <p:cNvSpPr txBox="1"/>
                <p:nvPr/>
              </p:nvSpPr>
              <p:spPr>
                <a:xfrm>
                  <a:off x="3624094" y="3017953"/>
                  <a:ext cx="4172450" cy="4888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(X=x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)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(X&gt;=0)  </a:t>
                  </a:r>
                  <a14:m>
                    <m:oMath xmlns:m="http://schemas.openxmlformats.org/officeDocument/2006/math">
                      <m:groupChr>
                        <m:groupChrPr>
                          <m:chr m:val="⇒"/>
                          <m:vertJc m:val="bot"/>
                          <m:ctrlPr>
                            <a:rPr lang="en-US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Courier New" panose="02070309020205020404" pitchFamily="49" charset="0"/>
                            </a:rPr>
                          </m:ctrlPr>
                        </m:groupChrPr>
                        <m:e/>
                      </m:groupCh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 (X=x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X&gt;=0)</a:t>
                  </a:r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53BD4592-12EC-4302-AB20-87FA6B61EBC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24094" y="3017953"/>
                  <a:ext cx="4172450" cy="488852"/>
                </a:xfrm>
                <a:prstGeom prst="rect">
                  <a:avLst/>
                </a:prstGeom>
                <a:blipFill>
                  <a:blip r:embed="rId6"/>
                  <a:stretch>
                    <a:fillRect l="-1316" b="-20000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65D18D-45D6-42B1-B788-1EB59B7801D1}"/>
                </a:ext>
              </a:extLst>
            </p:cNvPr>
            <p:cNvSpPr txBox="1"/>
            <p:nvPr/>
          </p:nvSpPr>
          <p:spPr>
            <a:xfrm>
              <a:off x="8608773" y="3093797"/>
              <a:ext cx="7653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96633"/>
                  </a:solidFill>
                </a:rPr>
                <a:t>(VC2)</a:t>
              </a:r>
              <a:endParaRPr lang="en-IN" dirty="0">
                <a:solidFill>
                  <a:srgbClr val="996633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C5DE39-5D41-41B3-B742-CDCDC4D9728D}"/>
              </a:ext>
            </a:extLst>
          </p:cNvPr>
          <p:cNvGrpSpPr/>
          <p:nvPr/>
        </p:nvGrpSpPr>
        <p:grpSpPr>
          <a:xfrm>
            <a:off x="3624094" y="3546913"/>
            <a:ext cx="5747583" cy="488852"/>
            <a:chOff x="3624094" y="3546913"/>
            <a:chExt cx="5747583" cy="4888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D3A59174-3AFC-47E1-AEE3-4C09EF5906B3}"/>
                    </a:ext>
                  </a:extLst>
                </p:cNvPr>
                <p:cNvSpPr txBox="1"/>
                <p:nvPr/>
              </p:nvSpPr>
              <p:spPr>
                <a:xfrm>
                  <a:off x="3624094" y="3546913"/>
                  <a:ext cx="4172450" cy="4888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(X=x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)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  <m:r>
                        <a:rPr lang="en-US" dirty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¬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(X&gt;=0) </a:t>
                  </a:r>
                  <a14:m>
                    <m:oMath xmlns:m="http://schemas.openxmlformats.org/officeDocument/2006/math">
                      <m:groupChr>
                        <m:groupChrPr>
                          <m:chr m:val="⇒"/>
                          <m:vertJc m:val="bot"/>
                          <m:ctrlPr>
                            <a:rPr lang="en-US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Courier New" panose="02070309020205020404" pitchFamily="49" charset="0"/>
                            </a:rPr>
                          </m:ctrlPr>
                        </m:groupChrPr>
                        <m:e/>
                      </m:groupCh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 (X=x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X&lt;0)</a:t>
                  </a:r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D3A59174-3AFC-47E1-AEE3-4C09EF5906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24094" y="3546913"/>
                  <a:ext cx="4172450" cy="488852"/>
                </a:xfrm>
                <a:prstGeom prst="rect">
                  <a:avLst/>
                </a:prstGeom>
                <a:blipFill>
                  <a:blip r:embed="rId7"/>
                  <a:stretch>
                    <a:fillRect l="-1316" b="-20000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1CD14C2-B5ED-4F79-B0D2-757CE809A89E}"/>
                </a:ext>
              </a:extLst>
            </p:cNvPr>
            <p:cNvSpPr txBox="1"/>
            <p:nvPr/>
          </p:nvSpPr>
          <p:spPr>
            <a:xfrm>
              <a:off x="8606339" y="3662955"/>
              <a:ext cx="7653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96633"/>
                  </a:solidFill>
                </a:rPr>
                <a:t>(VC3)</a:t>
              </a:r>
              <a:endParaRPr lang="en-IN" dirty="0">
                <a:solidFill>
                  <a:srgbClr val="996633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DB30F0B-92C6-49AA-9D7D-832A3BB87842}"/>
              </a:ext>
            </a:extLst>
          </p:cNvPr>
          <p:cNvGrpSpPr/>
          <p:nvPr/>
        </p:nvGrpSpPr>
        <p:grpSpPr>
          <a:xfrm>
            <a:off x="3624094" y="4115981"/>
            <a:ext cx="5747583" cy="488852"/>
            <a:chOff x="3624094" y="4115981"/>
            <a:chExt cx="5747583" cy="4888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6EBD8415-12E2-492D-B90B-FBA5218547F3}"/>
                    </a:ext>
                  </a:extLst>
                </p:cNvPr>
                <p:cNvSpPr txBox="1"/>
                <p:nvPr/>
              </p:nvSpPr>
              <p:spPr>
                <a:xfrm>
                  <a:off x="3624094" y="4115981"/>
                  <a:ext cx="4338378" cy="4888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(X=x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X&lt;0)     </a:t>
                  </a:r>
                  <a14:m>
                    <m:oMath xmlns:m="http://schemas.openxmlformats.org/officeDocument/2006/math">
                      <m:groupChr>
                        <m:groupChrPr>
                          <m:chr m:val="⇒"/>
                          <m:vertJc m:val="bot"/>
                          <m:ctrlPr>
                            <a:rPr lang="en-US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Courier New" panose="02070309020205020404" pitchFamily="49" charset="0"/>
                            </a:rPr>
                          </m:ctrlPr>
                        </m:groupChrPr>
                        <m:e/>
                      </m:groupCh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 (-X=-x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-X&gt;0)</a:t>
                  </a:r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6EBD8415-12E2-492D-B90B-FBA5218547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24094" y="4115981"/>
                  <a:ext cx="4338378" cy="488852"/>
                </a:xfrm>
                <a:prstGeom prst="rect">
                  <a:avLst/>
                </a:prstGeom>
                <a:blipFill>
                  <a:blip r:embed="rId8"/>
                  <a:stretch>
                    <a:fillRect l="-1266" b="-20000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AAB0C89-BF36-4715-86FE-D9DF2C18F67F}"/>
                </a:ext>
              </a:extLst>
            </p:cNvPr>
            <p:cNvSpPr txBox="1"/>
            <p:nvPr/>
          </p:nvSpPr>
          <p:spPr>
            <a:xfrm>
              <a:off x="8606339" y="4235501"/>
              <a:ext cx="7653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96633"/>
                  </a:solidFill>
                </a:rPr>
                <a:t>(VC4)</a:t>
              </a:r>
              <a:endParaRPr lang="en-IN" dirty="0">
                <a:solidFill>
                  <a:srgbClr val="996633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DE9F450-869A-4D9B-AF73-675267F97ACA}"/>
              </a:ext>
            </a:extLst>
          </p:cNvPr>
          <p:cNvGrpSpPr/>
          <p:nvPr/>
        </p:nvGrpSpPr>
        <p:grpSpPr>
          <a:xfrm>
            <a:off x="994882" y="4976517"/>
            <a:ext cx="8376795" cy="488852"/>
            <a:chOff x="994882" y="4976517"/>
            <a:chExt cx="8376795" cy="48885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A022EA1-410C-4921-AD00-E8EF9D5F54CD}"/>
                    </a:ext>
                  </a:extLst>
                </p:cNvPr>
                <p:cNvSpPr txBox="1"/>
                <p:nvPr/>
              </p:nvSpPr>
              <p:spPr>
                <a:xfrm>
                  <a:off x="994882" y="4976517"/>
                  <a:ext cx="4772941" cy="4888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(X=x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X&gt;=0)</a:t>
                  </a:r>
                  <a14:m>
                    <m:oMath xmlns:m="http://schemas.openxmlformats.org/officeDocument/2006/math">
                      <m:r>
                        <a:rPr lang="en-US" dirty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∨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(X=-x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14:m>
                    <m:oMath xmlns:m="http://schemas.openxmlformats.org/officeDocument/2006/math">
                      <m:r>
                        <m:rPr>
                          <m:lit/>
                        </m:rPr>
                        <a:rPr lang="en-US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^</m:t>
                      </m: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X&gt;0) </a:t>
                  </a:r>
                  <a14:m>
                    <m:oMath xmlns:m="http://schemas.openxmlformats.org/officeDocument/2006/math">
                      <m:groupChr>
                        <m:groupChrPr>
                          <m:chr m:val="⇒"/>
                          <m:vertJc m:val="bot"/>
                          <m:ctrlPr>
                            <a:rPr lang="en-US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cs typeface="Courier New" panose="02070309020205020404" pitchFamily="49" charset="0"/>
                            </a:rPr>
                          </m:ctrlPr>
                        </m:groupChrPr>
                        <m:e/>
                      </m:groupChr>
                    </m:oMath>
                  </a14:m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 X=|x</a:t>
                  </a:r>
                  <a:r>
                    <a:rPr lang="en-US" baseline="-25000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0</a:t>
                  </a:r>
                  <a:r>
                    <a:rPr lang="en-US" dirty="0">
                      <a:solidFill>
                        <a:srgbClr val="00B05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|</a:t>
                  </a:r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A022EA1-410C-4921-AD00-E8EF9D5F54C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94882" y="4976517"/>
                  <a:ext cx="4772941" cy="488852"/>
                </a:xfrm>
                <a:prstGeom prst="rect">
                  <a:avLst/>
                </a:prstGeom>
                <a:blipFill>
                  <a:blip r:embed="rId9"/>
                  <a:stretch>
                    <a:fillRect l="-1022" b="-18519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E05EF96-8949-45B5-9B50-D8C2E236147D}"/>
                </a:ext>
              </a:extLst>
            </p:cNvPr>
            <p:cNvSpPr txBox="1"/>
            <p:nvPr/>
          </p:nvSpPr>
          <p:spPr>
            <a:xfrm>
              <a:off x="8606339" y="5096037"/>
              <a:ext cx="7653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96633"/>
                  </a:solidFill>
                </a:rPr>
                <a:t>(VC5)</a:t>
              </a:r>
              <a:endParaRPr lang="en-IN" dirty="0">
                <a:solidFill>
                  <a:srgbClr val="99663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234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3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D490D-294D-4B16-9042-29014BF9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Module 180: Sequence Operator Verification Condition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78FC69-1A70-483C-AE78-A0860CEDC714}"/>
              </a:ext>
            </a:extLst>
          </p:cNvPr>
          <p:cNvSpPr txBox="1"/>
          <p:nvPr/>
        </p:nvSpPr>
        <p:spPr>
          <a:xfrm>
            <a:off x="6811767" y="1150705"/>
            <a:ext cx="25890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X:=f(X,Y,…)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Y:=g(X,Y,…)</a:t>
            </a: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2BCAF7-2883-47AB-9051-438B3B7D201E}"/>
              </a:ext>
            </a:extLst>
          </p:cNvPr>
          <p:cNvSpPr txBox="1"/>
          <p:nvPr/>
        </p:nvSpPr>
        <p:spPr>
          <a:xfrm>
            <a:off x="6811767" y="1150705"/>
            <a:ext cx="25890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{P(X,Y,…)}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{Q(X,Y,…)}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0B4A60-1BB5-4AD2-8CC0-44BD6B529623}"/>
              </a:ext>
            </a:extLst>
          </p:cNvPr>
          <p:cNvSpPr txBox="1"/>
          <p:nvPr/>
        </p:nvSpPr>
        <p:spPr>
          <a:xfrm>
            <a:off x="6811767" y="1150705"/>
            <a:ext cx="25890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</a:t>
            </a:r>
            <a:r>
              <a:rPr lang="en-US" baseline="-250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(X,Y,…)}</a:t>
            </a: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A03B0DD-7896-4B7C-AB73-081E638E9F40}"/>
                  </a:ext>
                </a:extLst>
              </p:cNvPr>
              <p:cNvSpPr txBox="1"/>
              <p:nvPr/>
            </p:nvSpPr>
            <p:spPr>
              <a:xfrm>
                <a:off x="9077077" y="959768"/>
                <a:ext cx="2769027" cy="765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∀ X,Y,… : P(X,Y,…)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vertJc m:val="bot"/>
                        <m:ctrlPr>
                          <a:rPr lang="en-IN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P</a:t>
                </a:r>
                <a:r>
                  <a:rPr lang="en-IN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(X,Y,…)[X:=f]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A03B0DD-7896-4B7C-AB73-081E638E9F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7077" y="959768"/>
                <a:ext cx="2769027" cy="765851"/>
              </a:xfrm>
              <a:prstGeom prst="rect">
                <a:avLst/>
              </a:prstGeom>
              <a:blipFill>
                <a:blip r:embed="rId4"/>
                <a:stretch>
                  <a:fillRect l="-1762" t="-6349" r="-2643" b="-1190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6276C8F-33B9-4F99-A224-DF8D3BE1642F}"/>
                  </a:ext>
                </a:extLst>
              </p:cNvPr>
              <p:cNvSpPr txBox="1"/>
              <p:nvPr/>
            </p:nvSpPr>
            <p:spPr>
              <a:xfrm>
                <a:off x="9077077" y="2053119"/>
                <a:ext cx="2769027" cy="765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∀ X,Y,… : P</a:t>
                </a:r>
                <a:r>
                  <a:rPr lang="en-IN" baseline="-25000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1</a:t>
                </a:r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(X,Y,…)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vertJc m:val="bot"/>
                        <m:ctrlPr>
                          <a:rPr lang="en-IN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Q(X,Y,…)[Y:=g]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6276C8F-33B9-4F99-A224-DF8D3BE164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7077" y="2053119"/>
                <a:ext cx="2769027" cy="765851"/>
              </a:xfrm>
              <a:prstGeom prst="rect">
                <a:avLst/>
              </a:prstGeom>
              <a:blipFill>
                <a:blip r:embed="rId5"/>
                <a:stretch>
                  <a:fillRect l="-1762" t="-7200" r="-5947" b="-1280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C5291448-C962-4F2A-96A5-394C2CA7ED5F}"/>
              </a:ext>
            </a:extLst>
          </p:cNvPr>
          <p:cNvSpPr txBox="1"/>
          <p:nvPr/>
        </p:nvSpPr>
        <p:spPr>
          <a:xfrm>
            <a:off x="6811767" y="3025614"/>
            <a:ext cx="2769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{P}	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baseline="-25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</a:t>
            </a:r>
            <a:r>
              <a:rPr lang="en-US" baseline="-250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</a:t>
            </a:r>
            <a:r>
              <a:rPr lang="en-US" baseline="-250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	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baseline="-250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{Q}</a:t>
            </a:r>
            <a:endParaRPr lang="en-IN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E2F091-D0AB-4515-91B2-228554D77409}"/>
              </a:ext>
            </a:extLst>
          </p:cNvPr>
          <p:cNvSpPr txBox="1"/>
          <p:nvPr/>
        </p:nvSpPr>
        <p:spPr>
          <a:xfrm>
            <a:off x="6811767" y="3884860"/>
            <a:ext cx="4417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Choose </a:t>
            </a:r>
            <a:r>
              <a:rPr lang="en-US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baseline="-250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(X,Y,…)=Q(X,Y,…)[Y:=g]</a:t>
            </a:r>
            <a:endParaRPr lang="en-IN" dirty="0">
              <a:solidFill>
                <a:srgbClr val="00B0F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34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3" grpId="0"/>
      <p:bldP spid="14" grpId="0"/>
      <p:bldP spid="16" grpId="0"/>
      <p:bldP spid="17" grpId="0"/>
      <p:bldP spid="4" grpId="0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3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D490D-294D-4B16-9042-29014BF90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4876800" cy="55779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Module 180: Sequence Operator Verification Condition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78FC69-1A70-483C-AE78-A0860CEDC714}"/>
              </a:ext>
            </a:extLst>
          </p:cNvPr>
          <p:cNvSpPr txBox="1"/>
          <p:nvPr/>
        </p:nvSpPr>
        <p:spPr>
          <a:xfrm>
            <a:off x="6811767" y="1150705"/>
            <a:ext cx="25890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X:=f(X,Y,…)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Y:=g(X,Y,…)</a:t>
            </a: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2BCAF7-2883-47AB-9051-438B3B7D201E}"/>
              </a:ext>
            </a:extLst>
          </p:cNvPr>
          <p:cNvSpPr txBox="1"/>
          <p:nvPr/>
        </p:nvSpPr>
        <p:spPr>
          <a:xfrm>
            <a:off x="6811767" y="1150705"/>
            <a:ext cx="25890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{P(X,Y,…)}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{Q(X,Y,…)}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0B4A60-1BB5-4AD2-8CC0-44BD6B529623}"/>
              </a:ext>
            </a:extLst>
          </p:cNvPr>
          <p:cNvSpPr txBox="1"/>
          <p:nvPr/>
        </p:nvSpPr>
        <p:spPr>
          <a:xfrm>
            <a:off x="6811767" y="1150705"/>
            <a:ext cx="25890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{Q(X,Y,…)[Y:=g]}</a:t>
            </a: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A03B0DD-7896-4B7C-AB73-081E638E9F40}"/>
                  </a:ext>
                </a:extLst>
              </p:cNvPr>
              <p:cNvSpPr txBox="1"/>
              <p:nvPr/>
            </p:nvSpPr>
            <p:spPr>
              <a:xfrm>
                <a:off x="9077077" y="959768"/>
                <a:ext cx="3111875" cy="765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∀ X,Y,… : P(X,Y,…) 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vertJc m:val="bot"/>
                        <m:ctrlPr>
                          <a:rPr lang="en-IN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IN" dirty="0">
                    <a:solidFill>
                      <a:srgbClr val="00B05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Q(X,Y,…)[Y:=g][X:=f]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A03B0DD-7896-4B7C-AB73-081E638E9F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7077" y="959768"/>
                <a:ext cx="3111875" cy="765851"/>
              </a:xfrm>
              <a:prstGeom prst="rect">
                <a:avLst/>
              </a:prstGeom>
              <a:blipFill>
                <a:blip r:embed="rId4"/>
                <a:stretch>
                  <a:fillRect l="-1566" t="-6349" r="-1566" b="-1190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EF68543-5F78-4A71-80B3-5981285D045B}"/>
                  </a:ext>
                </a:extLst>
              </p:cNvPr>
              <p:cNvSpPr txBox="1"/>
              <p:nvPr/>
            </p:nvSpPr>
            <p:spPr>
              <a:xfrm>
                <a:off x="6380252" y="3908884"/>
                <a:ext cx="5589141" cy="488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dirty="0">
                    <a:solidFill>
                      <a:srgbClr val="996633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∀ X,Y,… : P(X,Y,…)</a:t>
                </a:r>
                <a14:m>
                  <m:oMath xmlns:m="http://schemas.openxmlformats.org/officeDocument/2006/math">
                    <m:groupChr>
                      <m:groupChrPr>
                        <m:chr m:val="⇒"/>
                        <m:vertJc m:val="bot"/>
                        <m:ctrlPr>
                          <a:rPr lang="en-IN" i="1" smtClean="0">
                            <a:solidFill>
                              <a:srgbClr val="996633"/>
                            </a:solidFill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</m:ctrlPr>
                      </m:groupChrPr>
                      <m:e/>
                    </m:groupChr>
                  </m:oMath>
                </a14:m>
                <a:r>
                  <a:rPr lang="en-IN" dirty="0">
                    <a:solidFill>
                      <a:srgbClr val="996633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Q(X,Y,…)[Y:=g][X:=f]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EF68543-5F78-4A71-80B3-5981285D0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0252" y="3908884"/>
                <a:ext cx="5589141" cy="488852"/>
              </a:xfrm>
              <a:prstGeom prst="rect">
                <a:avLst/>
              </a:prstGeom>
              <a:blipFill>
                <a:blip r:embed="rId5"/>
                <a:stretch>
                  <a:fillRect l="-983" r="-983" b="-2000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1907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562FE-3789-4C8A-A527-D004C32BE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442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44532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0C43B9-B3D6-4317-919C-A145A1299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881" y="1078785"/>
            <a:ext cx="4953000" cy="16645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Moving towards moon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E33581-7ECA-418B-8DB1-773716BD08C6}"/>
              </a:ext>
            </a:extLst>
          </p:cNvPr>
          <p:cNvSpPr txBox="1"/>
          <p:nvPr/>
        </p:nvSpPr>
        <p:spPr>
          <a:xfrm>
            <a:off x="838200" y="3429000"/>
            <a:ext cx="4952681" cy="1543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>
                <a:solidFill>
                  <a:schemeClr val="tx2"/>
                </a:solidFill>
              </a:rPr>
              <a:t>“The construction and application of a verifying compiler that guarantees the correctness of a program before running it”</a:t>
            </a:r>
          </a:p>
          <a:p>
            <a:pPr algn="r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>
                <a:solidFill>
                  <a:schemeClr val="tx2"/>
                </a:solidFill>
              </a:rPr>
              <a:t>- Tony Hoare, JACM 2003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94C9708-F6A4-4956-B261-A4A2C4DFE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8400" y="0"/>
            <a:ext cx="59436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92DB257-3E16-4A3C-9E28-468282812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0666" y="0"/>
            <a:ext cx="6001333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87685E6-1160-459B-8C70-301404C06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196875" y="0"/>
            <a:ext cx="5992075" cy="6858000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B1C8236-5D98-4EB4-8FAA-F874648246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10" r="5551"/>
          <a:stretch/>
        </p:blipFill>
        <p:spPr>
          <a:xfrm>
            <a:off x="6464198" y="1387010"/>
            <a:ext cx="5454267" cy="344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91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19C091-B319-417F-B4C0-79D4DA345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>
            <a:normAutofit/>
          </a:bodyPr>
          <a:lstStyle/>
          <a:p>
            <a:r>
              <a:rPr lang="en-US"/>
              <a:t>Module 176 : Assertion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F5C44-18A3-4A76-B019-71B9ACE3B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45362"/>
            <a:ext cx="4800600" cy="3552824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A statement (logical predicate) about the values of the program variables at some program execution point.</a:t>
            </a:r>
          </a:p>
          <a:p>
            <a:r>
              <a:rPr lang="en-US" sz="1800" dirty="0">
                <a:solidFill>
                  <a:schemeClr val="tx1"/>
                </a:solidFill>
              </a:rPr>
              <a:t>Precondition and Postcondition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Precondition : Assertion at program entry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Postcondition : Assertion at program exit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D8BF18-0633-4FEF-93CD-8AE4642590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494" t="42697" r="13455"/>
          <a:stretch/>
        </p:blipFill>
        <p:spPr>
          <a:xfrm>
            <a:off x="5996628" y="2943835"/>
            <a:ext cx="5585772" cy="315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408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CC5657-DDE1-4256-B845-44E0F8A6D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8763000" cy="166457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Partial Correctness</a:t>
            </a:r>
            <a:endParaRPr lang="en-IN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4EF05-D8C0-4CE7-B067-DD698C140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74200"/>
            <a:ext cx="8762436" cy="372861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If </a:t>
            </a:r>
            <a:r>
              <a:rPr lang="en-US" sz="2400" b="1" dirty="0">
                <a:solidFill>
                  <a:schemeClr val="tx2"/>
                </a:solidFill>
              </a:rPr>
              <a:t>precondition P </a:t>
            </a:r>
            <a:r>
              <a:rPr lang="en-US" sz="2400" dirty="0">
                <a:solidFill>
                  <a:schemeClr val="tx2"/>
                </a:solidFill>
              </a:rPr>
              <a:t>holds on entry of </a:t>
            </a:r>
            <a:r>
              <a:rPr lang="en-US" sz="2400" b="1" dirty="0">
                <a:solidFill>
                  <a:schemeClr val="tx2"/>
                </a:solidFill>
              </a:rPr>
              <a:t>program C</a:t>
            </a:r>
            <a:r>
              <a:rPr lang="en-US" sz="2400" dirty="0">
                <a:solidFill>
                  <a:schemeClr val="tx2"/>
                </a:solidFill>
              </a:rPr>
              <a:t> and program </a:t>
            </a:r>
            <a:r>
              <a:rPr lang="en-US" sz="2400" u="sng" dirty="0">
                <a:solidFill>
                  <a:schemeClr val="tx2"/>
                </a:solidFill>
              </a:rPr>
              <a:t>execution terminates</a:t>
            </a:r>
            <a:r>
              <a:rPr lang="en-US" sz="2400" dirty="0">
                <a:solidFill>
                  <a:schemeClr val="tx2"/>
                </a:solidFill>
              </a:rPr>
              <a:t>, then </a:t>
            </a:r>
            <a:r>
              <a:rPr lang="en-US" sz="2400" b="1" dirty="0">
                <a:solidFill>
                  <a:schemeClr val="tx2"/>
                </a:solidFill>
              </a:rPr>
              <a:t>postcondition Q</a:t>
            </a:r>
            <a:r>
              <a:rPr lang="en-US" sz="2400" dirty="0">
                <a:solidFill>
                  <a:schemeClr val="tx2"/>
                </a:solidFill>
              </a:rPr>
              <a:t> holds, if and when the execution of C completes.</a:t>
            </a:r>
          </a:p>
          <a:p>
            <a:r>
              <a:rPr lang="en-US" sz="2400" dirty="0">
                <a:solidFill>
                  <a:schemeClr val="tx2"/>
                </a:solidFill>
              </a:rPr>
              <a:t>Hoare Triple Notation</a:t>
            </a:r>
          </a:p>
          <a:p>
            <a:pPr lvl="1"/>
            <a:r>
              <a:rPr lang="en-US" sz="2800" dirty="0">
                <a:solidFill>
                  <a:srgbClr val="C00000"/>
                </a:solidFill>
              </a:rPr>
              <a:t>{P} </a:t>
            </a:r>
            <a:r>
              <a:rPr lang="en-US" sz="2800" dirty="0">
                <a:solidFill>
                  <a:srgbClr val="7030A0"/>
                </a:solidFill>
              </a:rPr>
              <a:t>C </a:t>
            </a:r>
            <a:r>
              <a:rPr lang="en-US" sz="2800" dirty="0">
                <a:solidFill>
                  <a:srgbClr val="C00000"/>
                </a:solidFill>
              </a:rPr>
              <a:t>{Q}</a:t>
            </a:r>
            <a:endParaRPr lang="en-IN" sz="1800" dirty="0">
              <a:solidFill>
                <a:srgbClr val="C0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3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0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9" name="Rectangle 2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027CAEDE-D92D-4745-8749-71019415A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00C96CB6-3880-40E6-A4BF-F64E7D1E4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0" cy="6858000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4861A4-8A1B-4C05-AF5C-46015E9D5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2819399" cy="5577934"/>
          </a:xfrm>
        </p:spPr>
        <p:txBody>
          <a:bodyPr>
            <a:normAutofit/>
          </a:bodyPr>
          <a:lstStyle/>
          <a:p>
            <a:r>
              <a:rPr lang="en-US"/>
              <a:t>Hoare Triple Notation Examples</a:t>
            </a:r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241935-D8C3-451C-98B4-2250E40B108B}"/>
              </a:ext>
            </a:extLst>
          </p:cNvPr>
          <p:cNvGrpSpPr/>
          <p:nvPr/>
        </p:nvGrpSpPr>
        <p:grpSpPr>
          <a:xfrm>
            <a:off x="4807223" y="572847"/>
            <a:ext cx="7003777" cy="1572120"/>
            <a:chOff x="4807223" y="572847"/>
            <a:chExt cx="7003777" cy="1572120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45926C4-E7D5-415B-906C-4EF40A54B6FB}"/>
                </a:ext>
              </a:extLst>
            </p:cNvPr>
            <p:cNvSpPr/>
            <p:nvPr/>
          </p:nvSpPr>
          <p:spPr>
            <a:xfrm>
              <a:off x="4807223" y="897567"/>
              <a:ext cx="7003777" cy="1247400"/>
            </a:xfrm>
            <a:custGeom>
              <a:avLst/>
              <a:gdLst>
                <a:gd name="connsiteX0" fmla="*/ 0 w 7003777"/>
                <a:gd name="connsiteY0" fmla="*/ 0 h 1247400"/>
                <a:gd name="connsiteX1" fmla="*/ 7003777 w 7003777"/>
                <a:gd name="connsiteY1" fmla="*/ 0 h 1247400"/>
                <a:gd name="connsiteX2" fmla="*/ 7003777 w 7003777"/>
                <a:gd name="connsiteY2" fmla="*/ 1247400 h 1247400"/>
                <a:gd name="connsiteX3" fmla="*/ 0 w 7003777"/>
                <a:gd name="connsiteY3" fmla="*/ 1247400 h 1247400"/>
                <a:gd name="connsiteX4" fmla="*/ 0 w 7003777"/>
                <a:gd name="connsiteY4" fmla="*/ 0 h 12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3777" h="1247400">
                  <a:moveTo>
                    <a:pt x="0" y="0"/>
                  </a:moveTo>
                  <a:lnTo>
                    <a:pt x="7003777" y="0"/>
                  </a:lnTo>
                  <a:lnTo>
                    <a:pt x="7003777" y="1247400"/>
                  </a:lnTo>
                  <a:lnTo>
                    <a:pt x="0" y="12474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43571" tIns="458216" rIns="543571" bIns="156464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{P}		</a:t>
              </a:r>
              <a:r>
                <a:rPr lang="en-US" sz="2200" kern="120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{true}</a:t>
              </a:r>
            </a:p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{false}	</a:t>
              </a:r>
              <a:r>
                <a:rPr lang="en-US" sz="2200" kern="120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{Q}</a:t>
              </a: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1688AF6-AF8B-40F8-B528-8E986E3007BA}"/>
                </a:ext>
              </a:extLst>
            </p:cNvPr>
            <p:cNvSpPr/>
            <p:nvPr/>
          </p:nvSpPr>
          <p:spPr>
            <a:xfrm>
              <a:off x="5157411" y="572847"/>
              <a:ext cx="4902643" cy="649440"/>
            </a:xfrm>
            <a:custGeom>
              <a:avLst/>
              <a:gdLst>
                <a:gd name="connsiteX0" fmla="*/ 0 w 4902643"/>
                <a:gd name="connsiteY0" fmla="*/ 108242 h 649440"/>
                <a:gd name="connsiteX1" fmla="*/ 108242 w 4902643"/>
                <a:gd name="connsiteY1" fmla="*/ 0 h 649440"/>
                <a:gd name="connsiteX2" fmla="*/ 4794401 w 4902643"/>
                <a:gd name="connsiteY2" fmla="*/ 0 h 649440"/>
                <a:gd name="connsiteX3" fmla="*/ 4902643 w 4902643"/>
                <a:gd name="connsiteY3" fmla="*/ 108242 h 649440"/>
                <a:gd name="connsiteX4" fmla="*/ 4902643 w 4902643"/>
                <a:gd name="connsiteY4" fmla="*/ 541198 h 649440"/>
                <a:gd name="connsiteX5" fmla="*/ 4794401 w 4902643"/>
                <a:gd name="connsiteY5" fmla="*/ 649440 h 649440"/>
                <a:gd name="connsiteX6" fmla="*/ 108242 w 4902643"/>
                <a:gd name="connsiteY6" fmla="*/ 649440 h 649440"/>
                <a:gd name="connsiteX7" fmla="*/ 0 w 4902643"/>
                <a:gd name="connsiteY7" fmla="*/ 541198 h 649440"/>
                <a:gd name="connsiteX8" fmla="*/ 0 w 4902643"/>
                <a:gd name="connsiteY8" fmla="*/ 108242 h 649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2643" h="649440">
                  <a:moveTo>
                    <a:pt x="0" y="108242"/>
                  </a:moveTo>
                  <a:cubicBezTo>
                    <a:pt x="0" y="48462"/>
                    <a:pt x="48462" y="0"/>
                    <a:pt x="108242" y="0"/>
                  </a:cubicBezTo>
                  <a:lnTo>
                    <a:pt x="4794401" y="0"/>
                  </a:lnTo>
                  <a:cubicBezTo>
                    <a:pt x="4854181" y="0"/>
                    <a:pt x="4902643" y="48462"/>
                    <a:pt x="4902643" y="108242"/>
                  </a:cubicBezTo>
                  <a:lnTo>
                    <a:pt x="4902643" y="541198"/>
                  </a:lnTo>
                  <a:cubicBezTo>
                    <a:pt x="4902643" y="600978"/>
                    <a:pt x="4854181" y="649440"/>
                    <a:pt x="4794401" y="649440"/>
                  </a:cubicBezTo>
                  <a:lnTo>
                    <a:pt x="108242" y="649440"/>
                  </a:lnTo>
                  <a:cubicBezTo>
                    <a:pt x="48462" y="649440"/>
                    <a:pt x="0" y="600978"/>
                    <a:pt x="0" y="541198"/>
                  </a:cubicBezTo>
                  <a:lnTo>
                    <a:pt x="0" y="10824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011" tIns="31703" rIns="217011" bIns="31703" numCol="1" spcCol="1270" anchor="ctr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/>
                <a:t>Tautologies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EABA3BF-2A99-44B3-9B64-C6E622EEDD5A}"/>
              </a:ext>
            </a:extLst>
          </p:cNvPr>
          <p:cNvGrpSpPr/>
          <p:nvPr/>
        </p:nvGrpSpPr>
        <p:grpSpPr>
          <a:xfrm>
            <a:off x="4807223" y="2263767"/>
            <a:ext cx="7003777" cy="1572120"/>
            <a:chOff x="4807223" y="2263767"/>
            <a:chExt cx="7003777" cy="1572120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C447A52-F23F-43BE-BA1B-541524880BB9}"/>
                </a:ext>
              </a:extLst>
            </p:cNvPr>
            <p:cNvSpPr/>
            <p:nvPr/>
          </p:nvSpPr>
          <p:spPr>
            <a:xfrm>
              <a:off x="4807223" y="2588487"/>
              <a:ext cx="7003777" cy="1247400"/>
            </a:xfrm>
            <a:custGeom>
              <a:avLst/>
              <a:gdLst>
                <a:gd name="connsiteX0" fmla="*/ 0 w 7003777"/>
                <a:gd name="connsiteY0" fmla="*/ 0 h 1247400"/>
                <a:gd name="connsiteX1" fmla="*/ 7003777 w 7003777"/>
                <a:gd name="connsiteY1" fmla="*/ 0 h 1247400"/>
                <a:gd name="connsiteX2" fmla="*/ 7003777 w 7003777"/>
                <a:gd name="connsiteY2" fmla="*/ 1247400 h 1247400"/>
                <a:gd name="connsiteX3" fmla="*/ 0 w 7003777"/>
                <a:gd name="connsiteY3" fmla="*/ 1247400 h 1247400"/>
                <a:gd name="connsiteX4" fmla="*/ 0 w 7003777"/>
                <a:gd name="connsiteY4" fmla="*/ 0 h 12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3777" h="1247400">
                  <a:moveTo>
                    <a:pt x="0" y="0"/>
                  </a:moveTo>
                  <a:lnTo>
                    <a:pt x="7003777" y="0"/>
                  </a:lnTo>
                  <a:lnTo>
                    <a:pt x="7003777" y="1247400"/>
                  </a:lnTo>
                  <a:lnTo>
                    <a:pt x="0" y="12474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43571" tIns="458216" rIns="543571" bIns="156464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{P} 		</a:t>
              </a:r>
              <a:r>
                <a:rPr lang="en-US" sz="2200" kern="120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{false}</a:t>
              </a:r>
            </a:p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{P} 		</a:t>
              </a:r>
              <a:r>
                <a:rPr lang="en-US" sz="2200" kern="120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US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{Q}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2D04C38-B584-4781-BD7E-E8ABB176BE19}"/>
                </a:ext>
              </a:extLst>
            </p:cNvPr>
            <p:cNvSpPr/>
            <p:nvPr/>
          </p:nvSpPr>
          <p:spPr>
            <a:xfrm>
              <a:off x="5157411" y="2263767"/>
              <a:ext cx="4902643" cy="649440"/>
            </a:xfrm>
            <a:custGeom>
              <a:avLst/>
              <a:gdLst>
                <a:gd name="connsiteX0" fmla="*/ 0 w 4902643"/>
                <a:gd name="connsiteY0" fmla="*/ 108242 h 649440"/>
                <a:gd name="connsiteX1" fmla="*/ 108242 w 4902643"/>
                <a:gd name="connsiteY1" fmla="*/ 0 h 649440"/>
                <a:gd name="connsiteX2" fmla="*/ 4794401 w 4902643"/>
                <a:gd name="connsiteY2" fmla="*/ 0 h 649440"/>
                <a:gd name="connsiteX3" fmla="*/ 4902643 w 4902643"/>
                <a:gd name="connsiteY3" fmla="*/ 108242 h 649440"/>
                <a:gd name="connsiteX4" fmla="*/ 4902643 w 4902643"/>
                <a:gd name="connsiteY4" fmla="*/ 541198 h 649440"/>
                <a:gd name="connsiteX5" fmla="*/ 4794401 w 4902643"/>
                <a:gd name="connsiteY5" fmla="*/ 649440 h 649440"/>
                <a:gd name="connsiteX6" fmla="*/ 108242 w 4902643"/>
                <a:gd name="connsiteY6" fmla="*/ 649440 h 649440"/>
                <a:gd name="connsiteX7" fmla="*/ 0 w 4902643"/>
                <a:gd name="connsiteY7" fmla="*/ 541198 h 649440"/>
                <a:gd name="connsiteX8" fmla="*/ 0 w 4902643"/>
                <a:gd name="connsiteY8" fmla="*/ 108242 h 649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2643" h="649440">
                  <a:moveTo>
                    <a:pt x="0" y="108242"/>
                  </a:moveTo>
                  <a:cubicBezTo>
                    <a:pt x="0" y="48462"/>
                    <a:pt x="48462" y="0"/>
                    <a:pt x="108242" y="0"/>
                  </a:cubicBezTo>
                  <a:lnTo>
                    <a:pt x="4794401" y="0"/>
                  </a:lnTo>
                  <a:cubicBezTo>
                    <a:pt x="4854181" y="0"/>
                    <a:pt x="4902643" y="48462"/>
                    <a:pt x="4902643" y="108242"/>
                  </a:cubicBezTo>
                  <a:lnTo>
                    <a:pt x="4902643" y="541198"/>
                  </a:lnTo>
                  <a:cubicBezTo>
                    <a:pt x="4902643" y="600978"/>
                    <a:pt x="4854181" y="649440"/>
                    <a:pt x="4794401" y="649440"/>
                  </a:cubicBezTo>
                  <a:lnTo>
                    <a:pt x="108242" y="649440"/>
                  </a:lnTo>
                  <a:cubicBezTo>
                    <a:pt x="48462" y="649440"/>
                    <a:pt x="0" y="600978"/>
                    <a:pt x="0" y="541198"/>
                  </a:cubicBezTo>
                  <a:lnTo>
                    <a:pt x="0" y="10824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011" tIns="31703" rIns="217011" bIns="31703" numCol="1" spcCol="1270" anchor="ctr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/>
                <a:t>Non-terminating program C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A97079E-15AF-4AFF-9D68-725BFD09F1D1}"/>
              </a:ext>
            </a:extLst>
          </p:cNvPr>
          <p:cNvGrpSpPr/>
          <p:nvPr/>
        </p:nvGrpSpPr>
        <p:grpSpPr>
          <a:xfrm>
            <a:off x="4807223" y="3954687"/>
            <a:ext cx="7003777" cy="2230470"/>
            <a:chOff x="4807223" y="3954687"/>
            <a:chExt cx="7003777" cy="223047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13586E6-6003-414F-A8EB-4674D973F644}"/>
                </a:ext>
              </a:extLst>
            </p:cNvPr>
            <p:cNvSpPr/>
            <p:nvPr/>
          </p:nvSpPr>
          <p:spPr>
            <a:xfrm>
              <a:off x="4807223" y="4279407"/>
              <a:ext cx="7003777" cy="1905750"/>
            </a:xfrm>
            <a:custGeom>
              <a:avLst/>
              <a:gdLst>
                <a:gd name="connsiteX0" fmla="*/ 0 w 7003777"/>
                <a:gd name="connsiteY0" fmla="*/ 0 h 1905750"/>
                <a:gd name="connsiteX1" fmla="*/ 7003777 w 7003777"/>
                <a:gd name="connsiteY1" fmla="*/ 0 h 1905750"/>
                <a:gd name="connsiteX2" fmla="*/ 7003777 w 7003777"/>
                <a:gd name="connsiteY2" fmla="*/ 1905750 h 1905750"/>
                <a:gd name="connsiteX3" fmla="*/ 0 w 7003777"/>
                <a:gd name="connsiteY3" fmla="*/ 1905750 h 1905750"/>
                <a:gd name="connsiteX4" fmla="*/ 0 w 7003777"/>
                <a:gd name="connsiteY4" fmla="*/ 0 h 190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03777" h="1905750">
                  <a:moveTo>
                    <a:pt x="0" y="0"/>
                  </a:moveTo>
                  <a:lnTo>
                    <a:pt x="7003777" y="0"/>
                  </a:lnTo>
                  <a:lnTo>
                    <a:pt x="7003777" y="1905750"/>
                  </a:lnTo>
                  <a:lnTo>
                    <a:pt x="0" y="190575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43571" tIns="458216" rIns="543571" bIns="156464" numCol="1" spcCol="1270" anchor="t" anchorCtr="0">
              <a:noAutofit/>
            </a:bodyPr>
            <a:lstStyle/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{true} 	</a:t>
              </a:r>
              <a:r>
                <a:rPr lang="en-IN" sz="2200" kern="120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IN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{y%2 = 0}</a:t>
              </a:r>
              <a:endParaRPr lang="en-US" sz="2200" kern="12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{x=0}  	</a:t>
              </a:r>
              <a:r>
                <a:rPr lang="en-IN" sz="2200" kern="120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IN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{y=0}</a:t>
              </a:r>
              <a:endParaRPr lang="en-US" sz="2200" kern="12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{x&lt;10} 	</a:t>
              </a:r>
              <a:r>
                <a:rPr lang="en-IN" sz="2200" kern="120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IN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{y&lt;20}</a:t>
              </a:r>
              <a:endParaRPr lang="en-US" sz="2200" kern="12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228600" lvl="1" indent="-228600" algn="l" defTabSz="9779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IN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{x&lt;10} 	</a:t>
              </a:r>
              <a:r>
                <a:rPr lang="en-IN" sz="2200" kern="120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</a:t>
              </a:r>
              <a:r>
                <a:rPr lang="en-IN" sz="2200" kern="1200" dirty="0">
                  <a:solidFill>
                    <a:srgbClr val="C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{y%2=0}</a:t>
              </a:r>
              <a:endParaRPr lang="en-US" sz="2200" kern="12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B30905C-E9D0-4974-A56E-8DD0369DEF16}"/>
                </a:ext>
              </a:extLst>
            </p:cNvPr>
            <p:cNvSpPr/>
            <p:nvPr/>
          </p:nvSpPr>
          <p:spPr>
            <a:xfrm>
              <a:off x="5157411" y="3954687"/>
              <a:ext cx="4902643" cy="649440"/>
            </a:xfrm>
            <a:custGeom>
              <a:avLst/>
              <a:gdLst>
                <a:gd name="connsiteX0" fmla="*/ 0 w 4902643"/>
                <a:gd name="connsiteY0" fmla="*/ 108242 h 649440"/>
                <a:gd name="connsiteX1" fmla="*/ 108242 w 4902643"/>
                <a:gd name="connsiteY1" fmla="*/ 0 h 649440"/>
                <a:gd name="connsiteX2" fmla="*/ 4794401 w 4902643"/>
                <a:gd name="connsiteY2" fmla="*/ 0 h 649440"/>
                <a:gd name="connsiteX3" fmla="*/ 4902643 w 4902643"/>
                <a:gd name="connsiteY3" fmla="*/ 108242 h 649440"/>
                <a:gd name="connsiteX4" fmla="*/ 4902643 w 4902643"/>
                <a:gd name="connsiteY4" fmla="*/ 541198 h 649440"/>
                <a:gd name="connsiteX5" fmla="*/ 4794401 w 4902643"/>
                <a:gd name="connsiteY5" fmla="*/ 649440 h 649440"/>
                <a:gd name="connsiteX6" fmla="*/ 108242 w 4902643"/>
                <a:gd name="connsiteY6" fmla="*/ 649440 h 649440"/>
                <a:gd name="connsiteX7" fmla="*/ 0 w 4902643"/>
                <a:gd name="connsiteY7" fmla="*/ 541198 h 649440"/>
                <a:gd name="connsiteX8" fmla="*/ 0 w 4902643"/>
                <a:gd name="connsiteY8" fmla="*/ 108242 h 649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2643" h="649440">
                  <a:moveTo>
                    <a:pt x="0" y="108242"/>
                  </a:moveTo>
                  <a:cubicBezTo>
                    <a:pt x="0" y="48462"/>
                    <a:pt x="48462" y="0"/>
                    <a:pt x="108242" y="0"/>
                  </a:cubicBezTo>
                  <a:lnTo>
                    <a:pt x="4794401" y="0"/>
                  </a:lnTo>
                  <a:cubicBezTo>
                    <a:pt x="4854181" y="0"/>
                    <a:pt x="4902643" y="48462"/>
                    <a:pt x="4902643" y="108242"/>
                  </a:cubicBezTo>
                  <a:lnTo>
                    <a:pt x="4902643" y="541198"/>
                  </a:lnTo>
                  <a:cubicBezTo>
                    <a:pt x="4902643" y="600978"/>
                    <a:pt x="4854181" y="649440"/>
                    <a:pt x="4794401" y="649440"/>
                  </a:cubicBezTo>
                  <a:lnTo>
                    <a:pt x="108242" y="649440"/>
                  </a:lnTo>
                  <a:cubicBezTo>
                    <a:pt x="48462" y="649440"/>
                    <a:pt x="0" y="600978"/>
                    <a:pt x="0" y="541198"/>
                  </a:cubicBezTo>
                  <a:lnTo>
                    <a:pt x="0" y="108242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011" tIns="31703" rIns="217011" bIns="31703" numCol="1" spcCol="1270" anchor="ctr" anchorCtr="0">
              <a:noAutofit/>
            </a:bodyPr>
            <a:lstStyle/>
            <a:p>
              <a:pPr marL="0" lvl="0" indent="0" algn="l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IN" sz="2200" kern="12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C : y := 2*x</a:t>
              </a:r>
              <a:endParaRPr lang="en-US" sz="2200" kern="12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932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4861A4-8A1B-4C05-AF5C-46015E9D5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8763000" cy="101213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Hoare Triple Notation Examples</a:t>
            </a:r>
            <a:endParaRPr lang="en-IN" sz="4000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8811A-3EDF-4E65-BB04-BF14D44A7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451" y="1665283"/>
            <a:ext cx="8762436" cy="1293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 : </a:t>
            </a:r>
            <a:endParaRPr lang="en-IN" sz="2400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0B64CC-F3F0-4FE5-B47A-48CC39614038}"/>
              </a:ext>
            </a:extLst>
          </p:cNvPr>
          <p:cNvSpPr txBox="1"/>
          <p:nvPr/>
        </p:nvSpPr>
        <p:spPr>
          <a:xfrm>
            <a:off x="1800081" y="1665283"/>
            <a:ext cx="47753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sum = 0;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for(int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&lt;n;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sum +=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9283D7-B372-48EA-97E7-7F47D2B7B1F4}"/>
              </a:ext>
            </a:extLst>
          </p:cNvPr>
          <p:cNvSpPr txBox="1"/>
          <p:nvPr/>
        </p:nvSpPr>
        <p:spPr>
          <a:xfrm>
            <a:off x="638451" y="3328280"/>
            <a:ext cx="5122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{true} </a:t>
            </a:r>
            <a:r>
              <a:rPr lang="en-US" sz="24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{sum = n(n-1)/2}</a:t>
            </a:r>
            <a:endParaRPr lang="en-IN" sz="24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403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57B7B-30D9-4515-9542-FFA699A3C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FB535B-E04C-4CF3-9A4C-799DD9E6E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813"/>
            <a:ext cx="8763000" cy="166457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Abstraction</a:t>
            </a:r>
            <a:endParaRPr lang="en-IN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9F90E-DF4F-4497-B66D-3E42661C8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797" y="2384474"/>
            <a:ext cx="8762436" cy="62333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An assertion that holds can be called an abstraction</a:t>
            </a:r>
            <a:endParaRPr lang="en-IN" sz="1800" dirty="0">
              <a:solidFill>
                <a:schemeClr val="tx2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9F241-2B1B-40E9-A72C-63955DFF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B4B9D7-F359-44A2-87B4-EAFA68AA9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8481" y="0"/>
            <a:ext cx="2143519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xy" algn="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1D36F-18D1-4AB1-B92B-A4614F82D73F}"/>
              </a:ext>
            </a:extLst>
          </p:cNvPr>
          <p:cNvSpPr txBox="1"/>
          <p:nvPr/>
        </p:nvSpPr>
        <p:spPr>
          <a:xfrm>
            <a:off x="1448026" y="3007811"/>
            <a:ext cx="5702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2,6,8,10,…</a:t>
            </a: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Assertion : </a:t>
            </a:r>
            <a:r>
              <a:rPr lang="en-IN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{y&gt;0 ^ y%2=0}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8A9BCEA-C1CA-4EF0-B994-ED012644614A}"/>
              </a:ext>
            </a:extLst>
          </p:cNvPr>
          <p:cNvSpPr txBox="1">
            <a:spLocks/>
          </p:cNvSpPr>
          <p:nvPr/>
        </p:nvSpPr>
        <p:spPr>
          <a:xfrm>
            <a:off x="825797" y="3837812"/>
            <a:ext cx="8762436" cy="623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An abstraction can add more behaviors, but not remove any</a:t>
            </a:r>
            <a:endParaRPr lang="en-IN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532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19C091-B319-417F-B4C0-79D4DA345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>
            <a:normAutofit/>
          </a:bodyPr>
          <a:lstStyle/>
          <a:p>
            <a:r>
              <a:rPr lang="en-US"/>
              <a:t>Module 177 : Invariants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F5C44-18A3-4A76-B019-71B9ACE3B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45362"/>
            <a:ext cx="4800600" cy="2340346"/>
          </a:xfrm>
        </p:spPr>
        <p:txBody>
          <a:bodyPr anchor="ctr">
            <a:normAutofit/>
          </a:bodyPr>
          <a:lstStyle/>
          <a:p>
            <a:r>
              <a:rPr lang="en-US" sz="1800" b="1" dirty="0">
                <a:solidFill>
                  <a:schemeClr val="tx1"/>
                </a:solidFill>
              </a:rPr>
              <a:t>Invariant </a:t>
            </a:r>
            <a:r>
              <a:rPr lang="en-US" sz="1800" dirty="0">
                <a:solidFill>
                  <a:schemeClr val="tx1"/>
                </a:solidFill>
              </a:rPr>
              <a:t>at a program point is an </a:t>
            </a:r>
            <a:r>
              <a:rPr lang="en-US" sz="1800" b="1" dirty="0">
                <a:solidFill>
                  <a:schemeClr val="tx1"/>
                </a:solidFill>
              </a:rPr>
              <a:t>assertion that holds</a:t>
            </a:r>
            <a:r>
              <a:rPr lang="en-US" sz="1800" dirty="0">
                <a:solidFill>
                  <a:schemeClr val="tx1"/>
                </a:solidFill>
              </a:rPr>
              <a:t> during execution whenever control reaches that point</a:t>
            </a:r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CBF23D-7A1E-474F-847E-D5912239C5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2" t="13034" r="56348" b="18202"/>
          <a:stretch/>
        </p:blipFill>
        <p:spPr>
          <a:xfrm>
            <a:off x="7215950" y="2638303"/>
            <a:ext cx="3625468" cy="399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85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BlockprintVTI">
  <a:themeElements>
    <a:clrScheme name="AnalogousFromRegularSeedLeftStep">
      <a:dk1>
        <a:srgbClr val="000000"/>
      </a:dk1>
      <a:lt1>
        <a:srgbClr val="FFFFFF"/>
      </a:lt1>
      <a:dk2>
        <a:srgbClr val="1B2F2C"/>
      </a:dk2>
      <a:lt2>
        <a:srgbClr val="F3F0F0"/>
      </a:lt2>
      <a:accent1>
        <a:srgbClr val="22B1BD"/>
      </a:accent1>
      <a:accent2>
        <a:srgbClr val="14B880"/>
      </a:accent2>
      <a:accent3>
        <a:srgbClr val="21BA46"/>
      </a:accent3>
      <a:accent4>
        <a:srgbClr val="31BA14"/>
      </a:accent4>
      <a:accent5>
        <a:srgbClr val="76B220"/>
      </a:accent5>
      <a:accent6>
        <a:srgbClr val="A6A612"/>
      </a:accent6>
      <a:hlink>
        <a:srgbClr val="C15147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1771B1894D554E951F524BB826BFC7" ma:contentTypeVersion="4" ma:contentTypeDescription="Create a new document." ma:contentTypeScope="" ma:versionID="0a9104eaf7595ccf104db544cdf31ce7">
  <xsd:schema xmlns:xsd="http://www.w3.org/2001/XMLSchema" xmlns:xs="http://www.w3.org/2001/XMLSchema" xmlns:p="http://schemas.microsoft.com/office/2006/metadata/properties" xmlns:ns2="3377f4e7-83fa-40e8-86f7-e899e75f343c" targetNamespace="http://schemas.microsoft.com/office/2006/metadata/properties" ma:root="true" ma:fieldsID="f0ff4edd543314f97140d0e56ca722fe" ns2:_="">
    <xsd:import namespace="3377f4e7-83fa-40e8-86f7-e899e75f34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77f4e7-83fa-40e8-86f7-e899e75f34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C8D0EC-EAB2-40CB-8BC0-732AD4BF01C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1D000AE-D7F3-4ED3-B5DC-6F00CCFD81CB}">
  <ds:schemaRefs>
    <ds:schemaRef ds:uri="http://purl.org/dc/terms/"/>
    <ds:schemaRef ds:uri="http://schemas.microsoft.com/office/2006/metadata/properties"/>
    <ds:schemaRef ds:uri="http://www.w3.org/XML/1998/namespace"/>
    <ds:schemaRef ds:uri="22b11bbb-d155-4edf-9fc2-a9ea1a9fdc5e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b395284a-d1d2-4311-80cf-bedaec13fcc3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1AFF0E3-547F-4C66-8A5C-E238BCF374CE}"/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1302</Words>
  <Application>Microsoft Office PowerPoint</Application>
  <PresentationFormat>Widescreen</PresentationFormat>
  <Paragraphs>216</Paragraphs>
  <Slides>24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Avenir Next LT Pro</vt:lpstr>
      <vt:lpstr>AvenirNext LT Pro Medium</vt:lpstr>
      <vt:lpstr>Calibri</vt:lpstr>
      <vt:lpstr>Cambria Math</vt:lpstr>
      <vt:lpstr>Courier New</vt:lpstr>
      <vt:lpstr>BlockprintVTI</vt:lpstr>
      <vt:lpstr>COL874: Advanced Compiler Techniques  Modules 176-180</vt:lpstr>
      <vt:lpstr>Recap</vt:lpstr>
      <vt:lpstr>Moving towards moon</vt:lpstr>
      <vt:lpstr>Module 176 : Assertion</vt:lpstr>
      <vt:lpstr>Partial Correctness</vt:lpstr>
      <vt:lpstr>Hoare Triple Notation Examples</vt:lpstr>
      <vt:lpstr>Hoare Triple Notation Examples</vt:lpstr>
      <vt:lpstr>Abstraction</vt:lpstr>
      <vt:lpstr>Module 177 : Invariants</vt:lpstr>
      <vt:lpstr>PowerPoint Presentation</vt:lpstr>
      <vt:lpstr>PowerPoint Presentation</vt:lpstr>
      <vt:lpstr>PowerPoint Presentation</vt:lpstr>
      <vt:lpstr>PowerPoint Presentation</vt:lpstr>
      <vt:lpstr>Module 178 : Verification Conditions</vt:lpstr>
      <vt:lpstr>PowerPoint Presentation</vt:lpstr>
      <vt:lpstr>Verification Conditions</vt:lpstr>
      <vt:lpstr>Verification Conditions</vt:lpstr>
      <vt:lpstr>Assignment Verification Condition</vt:lpstr>
      <vt:lpstr>Assignment VC Example</vt:lpstr>
      <vt:lpstr>Module 179: Conditional Verification Condition</vt:lpstr>
      <vt:lpstr>Conditional VC Example</vt:lpstr>
      <vt:lpstr>Module 180: Sequence Operator Verification Condition</vt:lpstr>
      <vt:lpstr>Module 180: Sequence Operator Verification Condition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COL874: Advanced Compiler Techniques  Modules 176-180</dc:title>
  <dc:creator>Sanyam Ahuja</dc:creator>
  <cp:lastModifiedBy>Sanyam Ahuja</cp:lastModifiedBy>
  <cp:revision>4</cp:revision>
  <dcterms:created xsi:type="dcterms:W3CDTF">2021-10-27T08:17:37Z</dcterms:created>
  <dcterms:modified xsi:type="dcterms:W3CDTF">2021-10-28T11:44:19Z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0x010100901771B1894D554E951F524BB826BFC7</vt:lpwstr>
  </property>
</Properties>
</file>

<file path=docProps/thumbnail.jpeg>
</file>